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8"/>
  </p:notesMasterIdLst>
  <p:handoutMasterIdLst>
    <p:handoutMasterId r:id="rId19"/>
  </p:handoutMasterIdLst>
  <p:sldIdLst>
    <p:sldId id="2435" r:id="rId5"/>
    <p:sldId id="259" r:id="rId6"/>
    <p:sldId id="2442" r:id="rId7"/>
    <p:sldId id="2451" r:id="rId8"/>
    <p:sldId id="2452" r:id="rId9"/>
    <p:sldId id="2445" r:id="rId10"/>
    <p:sldId id="2446" r:id="rId11"/>
    <p:sldId id="258" r:id="rId12"/>
    <p:sldId id="2447" r:id="rId13"/>
    <p:sldId id="2448" r:id="rId14"/>
    <p:sldId id="2439" r:id="rId15"/>
    <p:sldId id="2453" r:id="rId16"/>
    <p:sldId id="243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7181F"/>
    <a:srgbClr val="313545"/>
    <a:srgbClr val="313443"/>
    <a:srgbClr val="2F3342"/>
    <a:srgbClr val="2C2153"/>
    <a:srgbClr val="898989"/>
    <a:srgbClr val="A53F52"/>
    <a:srgbClr val="E99757"/>
    <a:srgbClr val="0102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86" autoAdjust="0"/>
    <p:restoredTop sz="94584" autoAdjust="0"/>
  </p:normalViewPr>
  <p:slideViewPr>
    <p:cSldViewPr snapToGrid="0">
      <p:cViewPr varScale="1">
        <p:scale>
          <a:sx n="65" d="100"/>
          <a:sy n="65" d="100"/>
        </p:scale>
        <p:origin x="60" y="1224"/>
      </p:cViewPr>
      <p:guideLst>
        <p:guide orient="horz" pos="2160"/>
        <p:guide pos="3840"/>
      </p:guideLst>
    </p:cSldViewPr>
  </p:slideViewPr>
  <p:notesTextViewPr>
    <p:cViewPr>
      <p:scale>
        <a:sx n="1" d="1"/>
        <a:sy n="1" d="1"/>
      </p:scale>
      <p:origin x="0" y="0"/>
    </p:cViewPr>
  </p:notesText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12/20/2019</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2.svg>
</file>

<file path=ppt/media/image13.png>
</file>

<file path=ppt/media/image14.png>
</file>

<file path=ppt/media/image15.png>
</file>

<file path=ppt/media/image2.jpg>
</file>

<file path=ppt/media/image3.jpeg>
</file>

<file path=ppt/media/image4.png>
</file>

<file path=ppt/media/image5.png>
</file>

<file path=ppt/media/image6.png>
</file>

<file path=ppt/media/image60.png>
</file>

<file path=ppt/media/image7.png>
</file>

<file path=ppt/media/image8.png>
</file>

<file path=ppt/media/image8.sv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12/20/2019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5">
            <a:extLst>
              <a:ext uri="{FF2B5EF4-FFF2-40B4-BE49-F238E27FC236}">
                <a16:creationId xmlns:a16="http://schemas.microsoft.com/office/drawing/2014/main" id="{2914F6FF-E574-0340-AD3E-E6747297E034}"/>
              </a:ext>
            </a:extLst>
          </p:cNvPr>
          <p:cNvSpPr>
            <a:spLocks noGrp="1"/>
          </p:cNvSpPr>
          <p:nvPr>
            <p:ph type="body" sz="quarter" idx="32" hasCustomPrompt="1"/>
          </p:nvPr>
        </p:nvSpPr>
        <p:spPr>
          <a:xfrm>
            <a:off x="594519" y="1262642"/>
            <a:ext cx="11002962" cy="353872"/>
          </a:xfrm>
        </p:spPr>
        <p:txBody>
          <a:bodyPr anchor="ctr">
            <a:noAutofit/>
          </a:bodyPr>
          <a:lstStyle>
            <a:lvl1pPr marL="0" indent="0" algn="ctr">
              <a:lnSpc>
                <a:spcPct val="100000"/>
              </a:lnSpc>
              <a:buNone/>
              <a:defRPr sz="2000" spc="600">
                <a:solidFill>
                  <a:srgbClr val="898989"/>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1535182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62968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3" name="Text Placeholder 2">
            <a:extLst>
              <a:ext uri="{FF2B5EF4-FFF2-40B4-BE49-F238E27FC236}">
                <a16:creationId xmlns:a16="http://schemas.microsoft.com/office/drawing/2014/main" id="{9BDA91F3-AE43-4DDA-AB24-49CF87963D72}"/>
              </a:ext>
            </a:extLst>
          </p:cNvPr>
          <p:cNvSpPr>
            <a:spLocks noGrp="1"/>
          </p:cNvSpPr>
          <p:nvPr>
            <p:ph type="body" idx="1"/>
          </p:nvPr>
        </p:nvSpPr>
        <p:spPr>
          <a:xfrm>
            <a:off x="469107" y="1827972"/>
            <a:ext cx="5157787"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a:extLst>
              <a:ext uri="{FF2B5EF4-FFF2-40B4-BE49-F238E27FC236}">
                <a16:creationId xmlns:a16="http://schemas.microsoft.com/office/drawing/2014/main" id="{24A648F6-CDB4-4032-9F98-6ED11F980765}"/>
              </a:ext>
            </a:extLst>
          </p:cNvPr>
          <p:cNvSpPr>
            <a:spLocks noGrp="1"/>
          </p:cNvSpPr>
          <p:nvPr>
            <p:ph sz="half" idx="2"/>
          </p:nvPr>
        </p:nvSpPr>
        <p:spPr>
          <a:xfrm>
            <a:off x="469107" y="2342356"/>
            <a:ext cx="5157787"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a:extLst>
              <a:ext uri="{FF2B5EF4-FFF2-40B4-BE49-F238E27FC236}">
                <a16:creationId xmlns:a16="http://schemas.microsoft.com/office/drawing/2014/main" id="{258F648F-0299-4352-914D-9ACEEF6FE597}"/>
              </a:ext>
            </a:extLst>
          </p:cNvPr>
          <p:cNvSpPr>
            <a:spLocks noGrp="1"/>
          </p:cNvSpPr>
          <p:nvPr>
            <p:ph type="body" sz="quarter" idx="3"/>
          </p:nvPr>
        </p:nvSpPr>
        <p:spPr>
          <a:xfrm>
            <a:off x="6565107" y="1827972"/>
            <a:ext cx="5183188"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a:extLst>
              <a:ext uri="{FF2B5EF4-FFF2-40B4-BE49-F238E27FC236}">
                <a16:creationId xmlns:a16="http://schemas.microsoft.com/office/drawing/2014/main" id="{65215A19-FA39-4BD0-87C2-8DA3B8C587BB}"/>
              </a:ext>
            </a:extLst>
          </p:cNvPr>
          <p:cNvSpPr>
            <a:spLocks noGrp="1"/>
          </p:cNvSpPr>
          <p:nvPr>
            <p:ph sz="quarter" idx="4"/>
          </p:nvPr>
        </p:nvSpPr>
        <p:spPr>
          <a:xfrm>
            <a:off x="6565107" y="2342356"/>
            <a:ext cx="5183188"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4145592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Content Placeholder 2">
            <a:extLst>
              <a:ext uri="{FF2B5EF4-FFF2-40B4-BE49-F238E27FC236}">
                <a16:creationId xmlns:a16="http://schemas.microsoft.com/office/drawing/2014/main" id="{2B178DD2-BCD4-4E9E-8EAA-0A3AB74C6160}"/>
              </a:ext>
            </a:extLst>
          </p:cNvPr>
          <p:cNvSpPr>
            <a:spLocks noGrp="1"/>
          </p:cNvSpPr>
          <p:nvPr>
            <p:ph sz="half" idx="1"/>
          </p:nvPr>
        </p:nvSpPr>
        <p:spPr>
          <a:xfrm>
            <a:off x="594519"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6" name="Content Placeholder 3">
            <a:extLst>
              <a:ext uri="{FF2B5EF4-FFF2-40B4-BE49-F238E27FC236}">
                <a16:creationId xmlns:a16="http://schemas.microsoft.com/office/drawing/2014/main" id="{0B7D881D-13DE-4377-AA74-0EBFD9C9926A}"/>
              </a:ext>
            </a:extLst>
          </p:cNvPr>
          <p:cNvSpPr>
            <a:spLocks noGrp="1"/>
          </p:cNvSpPr>
          <p:nvPr>
            <p:ph sz="half" idx="2"/>
          </p:nvPr>
        </p:nvSpPr>
        <p:spPr>
          <a:xfrm>
            <a:off x="6415881"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05847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6" name="Text Placeholder 3">
            <a:extLst>
              <a:ext uri="{FF2B5EF4-FFF2-40B4-BE49-F238E27FC236}">
                <a16:creationId xmlns:a16="http://schemas.microsoft.com/office/drawing/2014/main" id="{1B8C1683-B5FA-422D-82FD-3E04C0D01AC4}"/>
              </a:ext>
            </a:extLst>
          </p:cNvPr>
          <p:cNvSpPr>
            <a:spLocks noGrp="1"/>
          </p:cNvSpPr>
          <p:nvPr>
            <p:ph type="body" sz="half" idx="2"/>
          </p:nvPr>
        </p:nvSpPr>
        <p:spPr>
          <a:xfrm>
            <a:off x="839788" y="2480552"/>
            <a:ext cx="3932237" cy="3388435"/>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17" name="Content Placeholder 2">
            <a:extLst>
              <a:ext uri="{FF2B5EF4-FFF2-40B4-BE49-F238E27FC236}">
                <a16:creationId xmlns:a16="http://schemas.microsoft.com/office/drawing/2014/main" id="{64332CC6-AF18-49EE-9933-50E3E93F6B86}"/>
              </a:ext>
            </a:extLst>
          </p:cNvPr>
          <p:cNvSpPr>
            <a:spLocks noGrp="1"/>
          </p:cNvSpPr>
          <p:nvPr>
            <p:ph idx="1"/>
          </p:nvPr>
        </p:nvSpPr>
        <p:spPr>
          <a:xfrm>
            <a:off x="5183188" y="801277"/>
            <a:ext cx="6565106" cy="5059773"/>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407941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Text Placeholder 3">
            <a:extLst>
              <a:ext uri="{FF2B5EF4-FFF2-40B4-BE49-F238E27FC236}">
                <a16:creationId xmlns:a16="http://schemas.microsoft.com/office/drawing/2014/main" id="{73C3E625-3996-4407-8E4D-475EF610D90C}"/>
              </a:ext>
            </a:extLst>
          </p:cNvPr>
          <p:cNvSpPr>
            <a:spLocks noGrp="1"/>
          </p:cNvSpPr>
          <p:nvPr>
            <p:ph type="body" sz="half" idx="2"/>
          </p:nvPr>
        </p:nvSpPr>
        <p:spPr>
          <a:xfrm>
            <a:off x="839788" y="2384980"/>
            <a:ext cx="3932237" cy="348400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17" name="Picture Placeholder 2">
            <a:extLst>
              <a:ext uri="{FF2B5EF4-FFF2-40B4-BE49-F238E27FC236}">
                <a16:creationId xmlns:a16="http://schemas.microsoft.com/office/drawing/2014/main" id="{E87E45D5-103F-4407-822F-E7FAE02D6ABB}"/>
              </a:ext>
            </a:extLst>
          </p:cNvPr>
          <p:cNvSpPr>
            <a:spLocks noGrp="1"/>
          </p:cNvSpPr>
          <p:nvPr>
            <p:ph type="pic" idx="1"/>
          </p:nvPr>
        </p:nvSpPr>
        <p:spPr>
          <a:xfrm>
            <a:off x="5183188" y="801277"/>
            <a:ext cx="6565106" cy="5059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Tree>
    <p:extLst>
      <p:ext uri="{BB962C8B-B14F-4D97-AF65-F5344CB8AC3E}">
        <p14:creationId xmlns:p14="http://schemas.microsoft.com/office/powerpoint/2010/main" val="29186623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B0C003-2795-4473-BA28-C10CB461998B}"/>
              </a:ext>
            </a:extLst>
          </p:cNvPr>
          <p:cNvSpPr>
            <a:spLocks noGrp="1"/>
          </p:cNvSpPr>
          <p:nvPr>
            <p:ph type="ftr" sz="quarter" idx="11"/>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82A626D5-ACB5-4E77-B485-5F611FBCFFA3}"/>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9194328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Page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smtClean="0"/>
              <a:t>Click icon to add picture</a:t>
            </a:r>
            <a:endParaRPr lang="en-US" dirty="0"/>
          </a:p>
        </p:txBody>
      </p:sp>
      <p:sp>
        <p:nvSpPr>
          <p:cNvPr id="2" name="Title 1">
            <a:extLst>
              <a:ext uri="{FF2B5EF4-FFF2-40B4-BE49-F238E27FC236}">
                <a16:creationId xmlns:a16="http://schemas.microsoft.com/office/drawing/2014/main" id="{96D712C6-2A37-4F08-AF12-D70F8C809441}"/>
              </a:ext>
            </a:extLst>
          </p:cNvPr>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9555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smtClean="0"/>
              <a:t>Click icon to add picture</a:t>
            </a: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3182303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52890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2" name="Title 1">
            <a:extLst>
              <a:ext uri="{FF2B5EF4-FFF2-40B4-BE49-F238E27FC236}">
                <a16:creationId xmlns:a16="http://schemas.microsoft.com/office/drawing/2014/main" id="{97230B2C-7250-4568-96CF-7E5A34B3CAD3}"/>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3" name="Picture Placeholder 52">
            <a:extLst>
              <a:ext uri="{FF2B5EF4-FFF2-40B4-BE49-F238E27FC236}">
                <a16:creationId xmlns:a16="http://schemas.microsoft.com/office/drawing/2014/main" id="{86917B65-8F50-454E-AF7E-D53FE2DE8F04}"/>
              </a:ext>
            </a:extLst>
          </p:cNvPr>
          <p:cNvSpPr>
            <a:spLocks noGrp="1"/>
          </p:cNvSpPr>
          <p:nvPr>
            <p:ph type="pic" sz="quarter" idx="14"/>
          </p:nvPr>
        </p:nvSpPr>
        <p:spPr>
          <a:xfrm>
            <a:off x="0" y="-19878"/>
            <a:ext cx="7406905" cy="6866810"/>
          </a:xfrm>
          <a:custGeom>
            <a:avLst/>
            <a:gdLst>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4878432 h 4878432"/>
              <a:gd name="connsiteX14" fmla="*/ 4570834 w 5251939"/>
              <a:gd name="connsiteY14" fmla="*/ 3563909 h 4878432"/>
              <a:gd name="connsiteX15" fmla="*/ 3890895 w 5251939"/>
              <a:gd name="connsiteY15" fmla="*/ 3563909 h 4878432"/>
              <a:gd name="connsiteX16" fmla="*/ 3890895 w 5251939"/>
              <a:gd name="connsiteY16" fmla="*/ 4878432 h 4878432"/>
              <a:gd name="connsiteX17" fmla="*/ 3297114 w 5251939"/>
              <a:gd name="connsiteY17" fmla="*/ 4878432 h 4878432"/>
              <a:gd name="connsiteX18" fmla="*/ 3297114 w 5251939"/>
              <a:gd name="connsiteY18" fmla="*/ 3911406 h 4878432"/>
              <a:gd name="connsiteX19" fmla="*/ 2617175 w 5251939"/>
              <a:gd name="connsiteY19" fmla="*/ 3911406 h 4878432"/>
              <a:gd name="connsiteX20" fmla="*/ 2617175 w 5251939"/>
              <a:gd name="connsiteY20" fmla="*/ 4324451 h 4878432"/>
              <a:gd name="connsiteX21" fmla="*/ 1968893 w 5251939"/>
              <a:gd name="connsiteY21" fmla="*/ 4324451 h 4878432"/>
              <a:gd name="connsiteX22" fmla="*/ 1968893 w 5251939"/>
              <a:gd name="connsiteY22" fmla="*/ 4878432 h 4878432"/>
              <a:gd name="connsiteX23" fmla="*/ 1312985 w 5251939"/>
              <a:gd name="connsiteY23" fmla="*/ 4878432 h 4878432"/>
              <a:gd name="connsiteX24" fmla="*/ 1312985 w 5251939"/>
              <a:gd name="connsiteY24" fmla="*/ 4324451 h 4878432"/>
              <a:gd name="connsiteX25" fmla="*/ 642230 w 5251939"/>
              <a:gd name="connsiteY25" fmla="*/ 4324451 h 4878432"/>
              <a:gd name="connsiteX26" fmla="*/ 642230 w 5251939"/>
              <a:gd name="connsiteY26" fmla="*/ 3624890 h 4878432"/>
              <a:gd name="connsiteX27" fmla="*/ 0 w 5251939"/>
              <a:gd name="connsiteY27" fmla="*/ 3624890 h 4878432"/>
              <a:gd name="connsiteX28" fmla="*/ 0 w 5251939"/>
              <a:gd name="connsiteY28" fmla="*/ 375409 h 4878432"/>
              <a:gd name="connsiteX29" fmla="*/ 633046 w 5251939"/>
              <a:gd name="connsiteY29" fmla="*/ 375409 h 4878432"/>
              <a:gd name="connsiteX30" fmla="*/ 633046 w 5251939"/>
              <a:gd name="connsiteY30" fmla="*/ 1379096 h 4878432"/>
              <a:gd name="connsiteX31" fmla="*/ 1312985 w 5251939"/>
              <a:gd name="connsiteY31" fmla="*/ 1379096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3563909 h 4878432"/>
              <a:gd name="connsiteX14" fmla="*/ 3890895 w 5251939"/>
              <a:gd name="connsiteY14" fmla="*/ 3563909 h 4878432"/>
              <a:gd name="connsiteX15" fmla="*/ 3890895 w 5251939"/>
              <a:gd name="connsiteY15" fmla="*/ 4878432 h 4878432"/>
              <a:gd name="connsiteX16" fmla="*/ 3297114 w 5251939"/>
              <a:gd name="connsiteY16" fmla="*/ 4878432 h 4878432"/>
              <a:gd name="connsiteX17" fmla="*/ 3297114 w 5251939"/>
              <a:gd name="connsiteY17" fmla="*/ 3911406 h 4878432"/>
              <a:gd name="connsiteX18" fmla="*/ 2617175 w 5251939"/>
              <a:gd name="connsiteY18" fmla="*/ 3911406 h 4878432"/>
              <a:gd name="connsiteX19" fmla="*/ 2617175 w 5251939"/>
              <a:gd name="connsiteY19" fmla="*/ 4324451 h 4878432"/>
              <a:gd name="connsiteX20" fmla="*/ 1968893 w 5251939"/>
              <a:gd name="connsiteY20" fmla="*/ 4324451 h 4878432"/>
              <a:gd name="connsiteX21" fmla="*/ 1968893 w 5251939"/>
              <a:gd name="connsiteY21" fmla="*/ 4878432 h 4878432"/>
              <a:gd name="connsiteX22" fmla="*/ 1312985 w 5251939"/>
              <a:gd name="connsiteY22" fmla="*/ 4878432 h 4878432"/>
              <a:gd name="connsiteX23" fmla="*/ 1312985 w 5251939"/>
              <a:gd name="connsiteY23" fmla="*/ 4324451 h 4878432"/>
              <a:gd name="connsiteX24" fmla="*/ 642230 w 5251939"/>
              <a:gd name="connsiteY24" fmla="*/ 4324451 h 4878432"/>
              <a:gd name="connsiteX25" fmla="*/ 642230 w 5251939"/>
              <a:gd name="connsiteY25" fmla="*/ 3624890 h 4878432"/>
              <a:gd name="connsiteX26" fmla="*/ 0 w 5251939"/>
              <a:gd name="connsiteY26" fmla="*/ 3624890 h 4878432"/>
              <a:gd name="connsiteX27" fmla="*/ 0 w 5251939"/>
              <a:gd name="connsiteY27" fmla="*/ 375409 h 4878432"/>
              <a:gd name="connsiteX28" fmla="*/ 633046 w 5251939"/>
              <a:gd name="connsiteY28" fmla="*/ 375409 h 4878432"/>
              <a:gd name="connsiteX29" fmla="*/ 633046 w 5251939"/>
              <a:gd name="connsiteY29" fmla="*/ 1379096 h 4878432"/>
              <a:gd name="connsiteX30" fmla="*/ 1312985 w 5251939"/>
              <a:gd name="connsiteY30" fmla="*/ 1379096 h 4878432"/>
              <a:gd name="connsiteX31" fmla="*/ 1312985 w 5251939"/>
              <a:gd name="connsiteY31" fmla="*/ 0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0834 w 5251939"/>
              <a:gd name="connsiteY12" fmla="*/ 3563909 h 4878432"/>
              <a:gd name="connsiteX13" fmla="*/ 3890895 w 5251939"/>
              <a:gd name="connsiteY13" fmla="*/ 3563909 h 4878432"/>
              <a:gd name="connsiteX14" fmla="*/ 3890895 w 5251939"/>
              <a:gd name="connsiteY14" fmla="*/ 4878432 h 4878432"/>
              <a:gd name="connsiteX15" fmla="*/ 3297114 w 5251939"/>
              <a:gd name="connsiteY15" fmla="*/ 4878432 h 4878432"/>
              <a:gd name="connsiteX16" fmla="*/ 3297114 w 5251939"/>
              <a:gd name="connsiteY16" fmla="*/ 3911406 h 4878432"/>
              <a:gd name="connsiteX17" fmla="*/ 2617175 w 5251939"/>
              <a:gd name="connsiteY17" fmla="*/ 3911406 h 4878432"/>
              <a:gd name="connsiteX18" fmla="*/ 2617175 w 5251939"/>
              <a:gd name="connsiteY18" fmla="*/ 4324451 h 4878432"/>
              <a:gd name="connsiteX19" fmla="*/ 1968893 w 5251939"/>
              <a:gd name="connsiteY19" fmla="*/ 4324451 h 4878432"/>
              <a:gd name="connsiteX20" fmla="*/ 1968893 w 5251939"/>
              <a:gd name="connsiteY20" fmla="*/ 4878432 h 4878432"/>
              <a:gd name="connsiteX21" fmla="*/ 1312985 w 5251939"/>
              <a:gd name="connsiteY21" fmla="*/ 4878432 h 4878432"/>
              <a:gd name="connsiteX22" fmla="*/ 1312985 w 5251939"/>
              <a:gd name="connsiteY22" fmla="*/ 4324451 h 4878432"/>
              <a:gd name="connsiteX23" fmla="*/ 642230 w 5251939"/>
              <a:gd name="connsiteY23" fmla="*/ 4324451 h 4878432"/>
              <a:gd name="connsiteX24" fmla="*/ 642230 w 5251939"/>
              <a:gd name="connsiteY24" fmla="*/ 3624890 h 4878432"/>
              <a:gd name="connsiteX25" fmla="*/ 0 w 5251939"/>
              <a:gd name="connsiteY25" fmla="*/ 3624890 h 4878432"/>
              <a:gd name="connsiteX26" fmla="*/ 0 w 5251939"/>
              <a:gd name="connsiteY26" fmla="*/ 375409 h 4878432"/>
              <a:gd name="connsiteX27" fmla="*/ 633046 w 5251939"/>
              <a:gd name="connsiteY27" fmla="*/ 375409 h 4878432"/>
              <a:gd name="connsiteX28" fmla="*/ 633046 w 5251939"/>
              <a:gd name="connsiteY28" fmla="*/ 1379096 h 4878432"/>
              <a:gd name="connsiteX29" fmla="*/ 1312985 w 5251939"/>
              <a:gd name="connsiteY29" fmla="*/ 1379096 h 4878432"/>
              <a:gd name="connsiteX30" fmla="*/ 1312985 w 5251939"/>
              <a:gd name="connsiteY30" fmla="*/ 0 h 487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51939" h="4878432">
                <a:moveTo>
                  <a:pt x="1312985" y="0"/>
                </a:moveTo>
                <a:lnTo>
                  <a:pt x="1975340" y="0"/>
                </a:lnTo>
                <a:lnTo>
                  <a:pt x="1975340" y="982231"/>
                </a:lnTo>
                <a:lnTo>
                  <a:pt x="2648832" y="982231"/>
                </a:lnTo>
                <a:lnTo>
                  <a:pt x="2648832" y="1148083"/>
                </a:lnTo>
                <a:lnTo>
                  <a:pt x="3328771" y="1148083"/>
                </a:lnTo>
                <a:lnTo>
                  <a:pt x="3328771" y="0"/>
                </a:lnTo>
                <a:lnTo>
                  <a:pt x="4572000" y="0"/>
                </a:lnTo>
                <a:lnTo>
                  <a:pt x="4572000" y="1000460"/>
                </a:lnTo>
                <a:lnTo>
                  <a:pt x="5251939" y="1000460"/>
                </a:lnTo>
                <a:lnTo>
                  <a:pt x="5251939" y="4279967"/>
                </a:lnTo>
                <a:lnTo>
                  <a:pt x="4572000" y="4279967"/>
                </a:lnTo>
                <a:cubicBezTo>
                  <a:pt x="4571611" y="4041281"/>
                  <a:pt x="4571223" y="3802595"/>
                  <a:pt x="4570834" y="3563909"/>
                </a:cubicBezTo>
                <a:lnTo>
                  <a:pt x="3890895" y="3563909"/>
                </a:lnTo>
                <a:lnTo>
                  <a:pt x="3890895" y="4878432"/>
                </a:lnTo>
                <a:lnTo>
                  <a:pt x="3297114" y="4878432"/>
                </a:lnTo>
                <a:lnTo>
                  <a:pt x="3297114" y="3911406"/>
                </a:lnTo>
                <a:lnTo>
                  <a:pt x="2617175" y="3911406"/>
                </a:lnTo>
                <a:lnTo>
                  <a:pt x="2617175" y="4324451"/>
                </a:lnTo>
                <a:lnTo>
                  <a:pt x="1968893" y="4324451"/>
                </a:lnTo>
                <a:lnTo>
                  <a:pt x="1968893" y="4878432"/>
                </a:lnTo>
                <a:lnTo>
                  <a:pt x="1312985" y="4878432"/>
                </a:lnTo>
                <a:lnTo>
                  <a:pt x="1312985" y="4324451"/>
                </a:lnTo>
                <a:lnTo>
                  <a:pt x="642230" y="4324451"/>
                </a:lnTo>
                <a:lnTo>
                  <a:pt x="642230" y="3624890"/>
                </a:lnTo>
                <a:lnTo>
                  <a:pt x="0" y="3624890"/>
                </a:lnTo>
                <a:lnTo>
                  <a:pt x="0" y="375409"/>
                </a:lnTo>
                <a:lnTo>
                  <a:pt x="633046" y="375409"/>
                </a:lnTo>
                <a:lnTo>
                  <a:pt x="633046" y="1379096"/>
                </a:lnTo>
                <a:lnTo>
                  <a:pt x="1312985" y="1379096"/>
                </a:lnTo>
                <a:lnTo>
                  <a:pt x="1312985" y="0"/>
                </a:lnTo>
                <a:close/>
              </a:path>
            </a:pathLst>
          </a:custGeom>
          <a:effectLst>
            <a:innerShdw blurRad="254000" dist="127000">
              <a:prstClr val="black">
                <a:alpha val="50000"/>
              </a:prstClr>
            </a:innerShdw>
          </a:effectLst>
        </p:spPr>
        <p:txBody>
          <a:bodyPr wrap="square" anchor="ctr">
            <a:noAutofit/>
          </a:bodyPr>
          <a:lstStyle>
            <a:lvl1pPr marL="0" indent="0" algn="ctr">
              <a:buNone/>
              <a:defRPr/>
            </a:lvl1pPr>
          </a:lstStyle>
          <a:p>
            <a:r>
              <a:rPr lang="en-US" smtClean="0"/>
              <a:t>Click icon to add picture</a:t>
            </a:r>
            <a:endParaRPr lang="en-US" dirty="0"/>
          </a:p>
        </p:txBody>
      </p:sp>
      <p:sp>
        <p:nvSpPr>
          <p:cNvPr id="58" name="Text Placeholder 2">
            <a:extLst>
              <a:ext uri="{FF2B5EF4-FFF2-40B4-BE49-F238E27FC236}">
                <a16:creationId xmlns:a16="http://schemas.microsoft.com/office/drawing/2014/main" id="{75065C5E-8027-4266-B6BE-BA117C6F7ACA}"/>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753968095"/>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8F64841-5495-4B23-A74E-409C28CB7AC1}"/>
              </a:ext>
            </a:extLst>
          </p:cNvPr>
          <p:cNvSpPr/>
          <p:nvPr userDrawn="1"/>
        </p:nvSpPr>
        <p:spPr>
          <a:xfrm>
            <a:off x="7415213" y="0"/>
            <a:ext cx="4776787" cy="6846932"/>
          </a:xfrm>
          <a:prstGeom prst="rect">
            <a:avLst/>
          </a:prstGeom>
          <a:solidFill>
            <a:srgbClr val="2F3342"/>
          </a:solidFill>
          <a:ln>
            <a:noFill/>
          </a:ln>
          <a:effectLst>
            <a:innerShdw blurRad="254000" dist="1270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chor="ctr">
            <a:noAutofit/>
          </a:bodyPr>
          <a:lstStyle>
            <a:lvl1pPr algn="l">
              <a:defRPr sz="3200" spc="300">
                <a:solidFill>
                  <a:schemeClr val="bg1"/>
                </a:solidFill>
              </a:defRPr>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13" name="Content Placeholder 12">
            <a:extLst>
              <a:ext uri="{FF2B5EF4-FFF2-40B4-BE49-F238E27FC236}">
                <a16:creationId xmlns:a16="http://schemas.microsoft.com/office/drawing/2014/main" id="{483349C3-B089-45CF-9643-0D25E709663B}"/>
              </a:ext>
            </a:extLst>
          </p:cNvPr>
          <p:cNvSpPr>
            <a:spLocks noGrp="1"/>
          </p:cNvSpPr>
          <p:nvPr>
            <p:ph sz="quarter" idx="14"/>
          </p:nvPr>
        </p:nvSpPr>
        <p:spPr>
          <a:xfrm>
            <a:off x="0" y="0"/>
            <a:ext cx="7415213" cy="6858000"/>
          </a:xfrm>
        </p:spPr>
        <p:txBody>
          <a:bodyPr anchor="ctr"/>
          <a:lstStyle>
            <a:lvl1pPr marL="0" indent="0" algn="ctr">
              <a:buNone/>
              <a:defRPr/>
            </a:lvl1pPr>
          </a:lstStyle>
          <a:p>
            <a:pPr lvl="0"/>
            <a:r>
              <a:rPr lang="en-US" smtClean="0"/>
              <a:t>Edit Master text styles</a:t>
            </a:r>
          </a:p>
        </p:txBody>
      </p:sp>
      <p:sp>
        <p:nvSpPr>
          <p:cNvPr id="16" name="Slide Number Placeholder 5">
            <a:extLst>
              <a:ext uri="{FF2B5EF4-FFF2-40B4-BE49-F238E27FC236}">
                <a16:creationId xmlns:a16="http://schemas.microsoft.com/office/drawing/2014/main" id="{E7D247BC-E419-4355-8738-B9CE5CA19B5C}"/>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bg1"/>
                </a:solidFill>
              </a:defRPr>
            </a:lvl1pPr>
          </a:lstStyle>
          <a:p>
            <a:fld id="{8C2E478F-E849-4A8C-AF1F-CBCC78A7CBFA}" type="slidenum">
              <a:rPr lang="en-US" smtClean="0"/>
              <a:pPr/>
              <a:t>‹#›</a:t>
            </a:fld>
            <a:endParaRPr lang="en-US" dirty="0"/>
          </a:p>
        </p:txBody>
      </p:sp>
      <p:sp>
        <p:nvSpPr>
          <p:cNvPr id="17" name="Shape 61">
            <a:extLst>
              <a:ext uri="{FF2B5EF4-FFF2-40B4-BE49-F238E27FC236}">
                <a16:creationId xmlns:a16="http://schemas.microsoft.com/office/drawing/2014/main" id="{649B49FF-0FAA-4E6C-820C-B1F434911FDC}"/>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2267695757"/>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767754" y="365125"/>
            <a:ext cx="6043246" cy="573989"/>
          </a:xfrm>
        </p:spPr>
        <p:txBody>
          <a:bodyPr anchor="ctr">
            <a:noAutofit/>
          </a:bodyPr>
          <a:lstStyle>
            <a:lvl1pPr algn="l">
              <a:defRPr sz="3600" spc="300"/>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767754" y="1625512"/>
            <a:ext cx="6043246" cy="4636392"/>
          </a:xfrm>
        </p:spPr>
        <p:txBody>
          <a:bodyPr>
            <a:normAutofit/>
          </a:bodyPr>
          <a:lstStyle>
            <a:lvl1pPr>
              <a:lnSpc>
                <a:spcPct val="150000"/>
              </a:lnSpc>
              <a:defRPr sz="1600"/>
            </a:lvl1pPr>
            <a:lvl2pPr>
              <a:lnSpc>
                <a:spcPct val="150000"/>
              </a:lnSpc>
              <a:defRPr sz="1400"/>
            </a:lvl2pPr>
            <a:lvl3pPr>
              <a:lnSpc>
                <a:spcPct val="150000"/>
              </a:lnSpc>
              <a:defRPr sz="1400"/>
            </a:lvl3pPr>
            <a:lvl4pPr>
              <a:lnSpc>
                <a:spcPct val="150000"/>
              </a:lnSpc>
              <a:defRPr sz="1200"/>
            </a:lvl4pPr>
            <a:lvl5pPr>
              <a:lnSpc>
                <a:spcPct val="150000"/>
              </a:lnSpc>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5767754" y="1003687"/>
            <a:ext cx="6043246" cy="365125"/>
          </a:xfrm>
        </p:spPr>
        <p:txBody>
          <a:bodyPr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5904689" y="5038489"/>
            <a:ext cx="5933872" cy="365125"/>
          </a:xfrm>
        </p:spPr>
        <p:txBody>
          <a:bodyPr anchor="ctr"/>
          <a:lstStyle>
            <a:lvl1pPr marL="0" indent="0" algn="ctr">
              <a:lnSpc>
                <a:spcPct val="100000"/>
              </a:lnSpc>
              <a:buNone/>
              <a:defRPr sz="2400" spc="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7" name="Rectangle 6">
            <a:extLst>
              <a:ext uri="{FF2B5EF4-FFF2-40B4-BE49-F238E27FC236}">
                <a16:creationId xmlns:a16="http://schemas.microsoft.com/office/drawing/2014/main" id="{E7E94348-3BFC-4B39-9C3B-628E777B98F4}"/>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0 w 6107906"/>
              <a:gd name="connsiteY4" fmla="*/ 0 h 6858000"/>
              <a:gd name="connsiteX0" fmla="*/ 1517515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1517515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1517515" y="0"/>
                </a:moveTo>
                <a:lnTo>
                  <a:pt x="6107906" y="0"/>
                </a:lnTo>
                <a:lnTo>
                  <a:pt x="4593309" y="6848272"/>
                </a:lnTo>
                <a:lnTo>
                  <a:pt x="0" y="6858000"/>
                </a:lnTo>
                <a:lnTo>
                  <a:pt x="1517515"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5904689" y="1546699"/>
            <a:ext cx="5933872" cy="3491790"/>
          </a:xfrm>
        </p:spPr>
        <p:txBody>
          <a:bodyPr anchor="ctr"/>
          <a:lstStyle>
            <a:lvl1pPr algn="ctr">
              <a:defRPr sz="6000" b="1" spc="300">
                <a:solidFill>
                  <a:schemeClr val="tx1"/>
                </a:solidFill>
              </a:defRPr>
            </a:lvl1pPr>
          </a:lstStyle>
          <a:p>
            <a:r>
              <a:rPr lang="en-US" dirty="0"/>
              <a:t>CLICK TO EDIT MASTER TITLE</a:t>
            </a:r>
          </a:p>
        </p:txBody>
      </p:sp>
    </p:spTree>
    <p:extLst>
      <p:ext uri="{BB962C8B-B14F-4D97-AF65-F5344CB8AC3E}">
        <p14:creationId xmlns:p14="http://schemas.microsoft.com/office/powerpoint/2010/main" val="125731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AB66B20-A484-4A16-A015-2118F9AF2101}"/>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0" y="0"/>
                </a:moveTo>
                <a:lnTo>
                  <a:pt x="6107906" y="0"/>
                </a:lnTo>
                <a:lnTo>
                  <a:pt x="4233386" y="6858000"/>
                </a:lnTo>
                <a:lnTo>
                  <a:pt x="0" y="6858000"/>
                </a:lnTo>
                <a:lnTo>
                  <a:pt x="0"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2457350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7" name="Shape 61">
            <a:extLst>
              <a:ext uri="{FF2B5EF4-FFF2-40B4-BE49-F238E27FC236}">
                <a16:creationId xmlns:a16="http://schemas.microsoft.com/office/drawing/2014/main" id="{0A2ACE11-44E0-44ED-AA10-CB0B57204E89}"/>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rgbClr val="2C2153"/>
                </a:solidFill>
                <a:latin typeface="+mn-lt"/>
                <a:ea typeface="+mn-ea"/>
                <a:cs typeface="+mn-cs"/>
                <a:sym typeface="Bebas"/>
              </a:rPr>
              <a:t>FAB</a:t>
            </a:r>
            <a:r>
              <a:rPr lang="en-US" sz="2400" b="1" kern="1200" dirty="0">
                <a:solidFill>
                  <a:srgbClr val="A53F52"/>
                </a:solidFill>
                <a:latin typeface="+mn-lt"/>
                <a:ea typeface="+mn-ea"/>
                <a:cs typeface="+mn-cs"/>
                <a:sym typeface="Bebas"/>
              </a:rPr>
              <a:t>RIKAM</a:t>
            </a:r>
            <a:endParaRPr lang="en-US" sz="2400" b="1" i="0" spc="0" dirty="0">
              <a:solidFill>
                <a:srgbClr val="A53F52"/>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50" r:id="rId1"/>
    <p:sldLayoutId id="2147483667" r:id="rId2"/>
    <p:sldLayoutId id="2147483651" r:id="rId3"/>
    <p:sldLayoutId id="2147483668" r:id="rId4"/>
    <p:sldLayoutId id="2147483660" r:id="rId5"/>
    <p:sldLayoutId id="2147483664" r:id="rId6"/>
    <p:sldLayoutId id="2147483661" r:id="rId7"/>
    <p:sldLayoutId id="2147483674" r:id="rId8"/>
    <p:sldLayoutId id="2147483675" r:id="rId9"/>
    <p:sldLayoutId id="2147483673" r:id="rId10"/>
    <p:sldLayoutId id="2147483653" r:id="rId11"/>
    <p:sldLayoutId id="2147483670" r:id="rId12"/>
    <p:sldLayoutId id="2147483671" r:id="rId13"/>
    <p:sldLayoutId id="2147483672" r:id="rId14"/>
    <p:sldLayoutId id="2147483655" r:id="rId15"/>
    <p:sldLayoutId id="2147483666" r:id="rId16"/>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hyperlink" Target="https://juliazozulia.github.io/" TargetMode="External"/><Relationship Id="rId7" Type="http://schemas.openxmlformats.org/officeDocument/2006/relationships/image" Target="../media/image14.png"/><Relationship Id="rId2" Type="http://schemas.openxmlformats.org/officeDocument/2006/relationships/image" Target="../media/image12.jpg"/><Relationship Id="rId1" Type="http://schemas.openxmlformats.org/officeDocument/2006/relationships/slideLayout" Target="../slideLayouts/slideLayout2.xml"/><Relationship Id="rId6" Type="http://schemas.openxmlformats.org/officeDocument/2006/relationships/hyperlink" Target="https://github.com/JuliaZozulia/Predicting_utilitiy_cost" TargetMode="External"/><Relationship Id="rId11" Type="http://schemas.openxmlformats.org/officeDocument/2006/relationships/image" Target="../media/image15.png"/><Relationship Id="rId5" Type="http://schemas.openxmlformats.org/officeDocument/2006/relationships/image" Target="../media/image8.svg"/><Relationship Id="rId10" Type="http://schemas.openxmlformats.org/officeDocument/2006/relationships/image" Target="../media/image12.sv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s://www.eia.gov/consumption/residential/data/2015/index.php?view=microdata" TargetMode="External"/><Relationship Id="rId2" Type="http://schemas.openxmlformats.org/officeDocument/2006/relationships/image" Target="../media/image3.jpe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b="15686"/>
          <a:stretch/>
        </p:blipFill>
        <p:spPr>
          <a:xfrm>
            <a:off x="-9529" y="0"/>
            <a:ext cx="12211060" cy="6838122"/>
          </a:xfrm>
          <a:prstGeom prst="rect">
            <a:avLst/>
          </a:prstGeom>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xmlns="" val="1"/>
              </a:ext>
            </a:extLst>
          </p:cNvPr>
          <p:cNvSpPr/>
          <p:nvPr/>
        </p:nvSpPr>
        <p:spPr>
          <a:xfrm>
            <a:off x="-9531" y="0"/>
            <a:ext cx="12192000" cy="6858000"/>
          </a:xfrm>
          <a:prstGeom prst="rect">
            <a:avLst/>
          </a:prstGeom>
          <a:gradFill>
            <a:gsLst>
              <a:gs pos="0">
                <a:srgbClr val="01023B">
                  <a:alpha val="9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p:txBody>
          <a:bodyPr>
            <a:normAutofit fontScale="90000"/>
          </a:bodyPr>
          <a:lstStyle/>
          <a:p>
            <a:r>
              <a:rPr lang="en-US" dirty="0">
                <a:latin typeface="Sitka Heading" panose="02000505000000020004" pitchFamily="2" charset="0"/>
              </a:rPr>
              <a:t>Predicting residential energy consumption based on attributes of the house</a:t>
            </a:r>
            <a:endParaRPr lang="en-US" dirty="0">
              <a:solidFill>
                <a:schemeClr val="bg1"/>
              </a:solidFill>
              <a:latin typeface="Sitka Heading" panose="02000505000000020004" pitchFamily="2" charset="0"/>
            </a:endParaRPr>
          </a:p>
        </p:txBody>
      </p:sp>
      <p:sp>
        <p:nvSpPr>
          <p:cNvPr id="7" name="Text Placeholder 6">
            <a:extLst>
              <a:ext uri="{FF2B5EF4-FFF2-40B4-BE49-F238E27FC236}">
                <a16:creationId xmlns:a16="http://schemas.microsoft.com/office/drawing/2014/main" id="{5D865526-EC39-4780-A2A8-274A80A5C19B}"/>
              </a:ext>
            </a:extLst>
          </p:cNvPr>
          <p:cNvSpPr>
            <a:spLocks noGrp="1"/>
          </p:cNvSpPr>
          <p:nvPr>
            <p:ph type="body" idx="1"/>
          </p:nvPr>
        </p:nvSpPr>
        <p:spPr>
          <a:xfrm>
            <a:off x="6940550" y="6405223"/>
            <a:ext cx="5251450" cy="365125"/>
          </a:xfrm>
        </p:spPr>
        <p:txBody>
          <a:bodyPr>
            <a:normAutofit fontScale="85000" lnSpcReduction="20000"/>
          </a:bodyPr>
          <a:lstStyle/>
          <a:p>
            <a:r>
              <a:rPr lang="en-US" dirty="0" smtClean="0">
                <a:solidFill>
                  <a:schemeClr val="bg1"/>
                </a:solidFill>
                <a:latin typeface="Sitka Display" panose="02000505000000020004" pitchFamily="2" charset="0"/>
              </a:rPr>
              <a:t>Julia Zozulia</a:t>
            </a:r>
            <a:endParaRPr lang="en-US" dirty="0">
              <a:solidFill>
                <a:schemeClr val="bg1"/>
              </a:solidFill>
              <a:latin typeface="Sitka Display" panose="02000505000000020004" pitchFamily="2" charset="0"/>
            </a:endParaRPr>
          </a:p>
        </p:txBody>
      </p:sp>
    </p:spTree>
    <p:extLst>
      <p:ext uri="{BB962C8B-B14F-4D97-AF65-F5344CB8AC3E}">
        <p14:creationId xmlns:p14="http://schemas.microsoft.com/office/powerpoint/2010/main" val="110204543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45991" r="2810"/>
          <a:stretch/>
        </p:blipFill>
        <p:spPr>
          <a:xfrm flipH="1">
            <a:off x="0" y="-1"/>
            <a:ext cx="4182431" cy="5446060"/>
          </a:xfrm>
          <a:prstGeom prst="rect">
            <a:avLst/>
          </a:prstGeom>
        </p:spPr>
      </p:pic>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a:xfrm>
            <a:off x="5508702" y="365125"/>
            <a:ext cx="6683298" cy="573989"/>
          </a:xfrm>
        </p:spPr>
        <p:txBody>
          <a:bodyPr>
            <a:normAutofit fontScale="90000"/>
          </a:bodyPr>
          <a:lstStyle/>
          <a:p>
            <a:r>
              <a:rPr lang="en-US" dirty="0" smtClean="0">
                <a:latin typeface="Sitka Heading" panose="02000505000000020004" pitchFamily="2" charset="0"/>
              </a:rPr>
              <a:t>To estimate savings:</a:t>
            </a:r>
            <a:endParaRPr lang="en-US" dirty="0">
              <a:latin typeface="Sitka Heading" panose="02000505000000020004" pitchFamily="2" charset="0"/>
            </a:endParaRP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a:xfrm>
            <a:off x="4651513" y="1625512"/>
            <a:ext cx="7159487" cy="4636392"/>
          </a:xfrm>
        </p:spPr>
        <p:txBody>
          <a:bodyPr>
            <a:normAutofit fontScale="85000" lnSpcReduction="10000"/>
          </a:bodyPr>
          <a:lstStyle/>
          <a:p>
            <a:pPr marL="0" indent="0">
              <a:buNone/>
            </a:pPr>
            <a:r>
              <a:rPr lang="en-US" dirty="0">
                <a:latin typeface="Sitka Display" panose="02000505000000020004" pitchFamily="2" charset="0"/>
              </a:rPr>
              <a:t>It is already adequately insulated, but, if the owner insulates the house better, he </a:t>
            </a:r>
            <a:r>
              <a:rPr lang="en-US" dirty="0" smtClean="0">
                <a:latin typeface="Sitka Display" panose="02000505000000020004" pitchFamily="2" charset="0"/>
              </a:rPr>
              <a:t>would save as follows:</a:t>
            </a:r>
          </a:p>
          <a:p>
            <a:pPr marL="0" indent="0">
              <a:lnSpc>
                <a:spcPct val="130000"/>
              </a:lnSpc>
              <a:spcBef>
                <a:spcPts val="0"/>
              </a:spcBef>
              <a:buNone/>
            </a:pPr>
            <a:r>
              <a:rPr lang="en-US" sz="1800" dirty="0">
                <a:latin typeface="Courier New" panose="02070309020205020404" pitchFamily="49" charset="0"/>
                <a:cs typeface="Courier New" panose="02070309020205020404" pitchFamily="49" charset="0"/>
              </a:rPr>
              <a:t>Original consumption: 90945.05 BTU</a:t>
            </a:r>
          </a:p>
          <a:p>
            <a:pPr marL="0" indent="0">
              <a:lnSpc>
                <a:spcPct val="130000"/>
              </a:lnSpc>
              <a:spcBef>
                <a:spcPts val="0"/>
              </a:spcBef>
              <a:buNone/>
            </a:pPr>
            <a:r>
              <a:rPr lang="en-US" sz="1800" dirty="0">
                <a:latin typeface="Courier New" panose="02070309020205020404" pitchFamily="49" charset="0"/>
                <a:cs typeface="Courier New" panose="02070309020205020404" pitchFamily="49" charset="0"/>
              </a:rPr>
              <a:t>Modified consumption: 90024.01 BTU</a:t>
            </a:r>
          </a:p>
          <a:p>
            <a:pPr marL="0" indent="0">
              <a:lnSpc>
                <a:spcPct val="130000"/>
              </a:lnSpc>
              <a:spcBef>
                <a:spcPts val="0"/>
              </a:spcBef>
              <a:buNone/>
            </a:pPr>
            <a:r>
              <a:rPr lang="en-US" sz="1800" dirty="0">
                <a:latin typeface="Courier New" panose="02070309020205020404" pitchFamily="49" charset="0"/>
                <a:cs typeface="Courier New" panose="02070309020205020404" pitchFamily="49" charset="0"/>
              </a:rPr>
              <a:t>Absolute savings:     921.04 BTU</a:t>
            </a:r>
          </a:p>
          <a:p>
            <a:pPr marL="0" indent="0">
              <a:lnSpc>
                <a:spcPct val="130000"/>
              </a:lnSpc>
              <a:spcBef>
                <a:spcPts val="0"/>
              </a:spcBef>
              <a:buNone/>
            </a:pPr>
            <a:r>
              <a:rPr lang="en-US" sz="1800" dirty="0">
                <a:latin typeface="Courier New" panose="02070309020205020404" pitchFamily="49" charset="0"/>
                <a:cs typeface="Courier New" panose="02070309020205020404" pitchFamily="49" charset="0"/>
              </a:rPr>
              <a:t>Percentage savings:   </a:t>
            </a:r>
            <a:r>
              <a:rPr lang="en-US" sz="1800" b="1" dirty="0">
                <a:latin typeface="Courier New" panose="02070309020205020404" pitchFamily="49" charset="0"/>
                <a:cs typeface="Courier New" panose="02070309020205020404" pitchFamily="49" charset="0"/>
              </a:rPr>
              <a:t>1.01 %</a:t>
            </a:r>
          </a:p>
          <a:p>
            <a:pPr marL="0" indent="0">
              <a:buNone/>
            </a:pPr>
            <a:r>
              <a:rPr lang="en-US" dirty="0">
                <a:latin typeface="Sitka Display" panose="02000505000000020004" pitchFamily="2" charset="0"/>
              </a:rPr>
              <a:t>The occupants keep summer temperature when no one is home during the day at </a:t>
            </a:r>
            <a:r>
              <a:rPr lang="en-US" dirty="0" smtClean="0">
                <a:latin typeface="Sitka Display" panose="02000505000000020004" pitchFamily="2" charset="0"/>
              </a:rPr>
              <a:t>65°F</a:t>
            </a:r>
            <a:r>
              <a:rPr lang="en-US" dirty="0">
                <a:latin typeface="Sitka Display" panose="02000505000000020004" pitchFamily="2" charset="0"/>
              </a:rPr>
              <a:t>, which is unusually low. By keeping it at </a:t>
            </a:r>
            <a:r>
              <a:rPr lang="en-US" dirty="0" smtClean="0">
                <a:latin typeface="Sitka Display" panose="02000505000000020004" pitchFamily="2" charset="0"/>
              </a:rPr>
              <a:t>75</a:t>
            </a:r>
            <a:r>
              <a:rPr lang="en-US" dirty="0">
                <a:latin typeface="Sitka Display" panose="02000505000000020004" pitchFamily="2" charset="0"/>
              </a:rPr>
              <a:t>°F</a:t>
            </a:r>
            <a:r>
              <a:rPr lang="en-US" dirty="0" smtClean="0">
                <a:latin typeface="Sitka Display" panose="02000505000000020004" pitchFamily="2" charset="0"/>
              </a:rPr>
              <a:t> </a:t>
            </a:r>
            <a:r>
              <a:rPr lang="en-US" dirty="0">
                <a:latin typeface="Sitka Display" panose="02000505000000020004" pitchFamily="2" charset="0"/>
              </a:rPr>
              <a:t>and installing smart thermostat they would save 1.41%:</a:t>
            </a:r>
          </a:p>
          <a:p>
            <a:pPr marL="0" indent="0">
              <a:lnSpc>
                <a:spcPct val="130000"/>
              </a:lnSpc>
              <a:spcBef>
                <a:spcPts val="0"/>
              </a:spcBef>
              <a:buNone/>
            </a:pPr>
            <a:r>
              <a:rPr lang="en-US" sz="1800" dirty="0">
                <a:latin typeface="Courier New" panose="02070309020205020404" pitchFamily="49" charset="0"/>
                <a:cs typeface="Courier New" panose="02070309020205020404" pitchFamily="49" charset="0"/>
              </a:rPr>
              <a:t>Original consumption: 90945.05 BTU</a:t>
            </a:r>
          </a:p>
          <a:p>
            <a:pPr marL="0" indent="0">
              <a:lnSpc>
                <a:spcPct val="130000"/>
              </a:lnSpc>
              <a:spcBef>
                <a:spcPts val="0"/>
              </a:spcBef>
              <a:buNone/>
            </a:pPr>
            <a:r>
              <a:rPr lang="en-US" sz="1800" dirty="0">
                <a:latin typeface="Courier New" panose="02070309020205020404" pitchFamily="49" charset="0"/>
                <a:cs typeface="Courier New" panose="02070309020205020404" pitchFamily="49" charset="0"/>
              </a:rPr>
              <a:t>Modified consumption: 89658.33 BTU</a:t>
            </a:r>
          </a:p>
          <a:p>
            <a:pPr marL="0" indent="0">
              <a:lnSpc>
                <a:spcPct val="130000"/>
              </a:lnSpc>
              <a:spcBef>
                <a:spcPts val="0"/>
              </a:spcBef>
              <a:buNone/>
            </a:pPr>
            <a:r>
              <a:rPr lang="en-US" sz="1800" dirty="0">
                <a:latin typeface="Courier New" panose="02070309020205020404" pitchFamily="49" charset="0"/>
                <a:cs typeface="Courier New" panose="02070309020205020404" pitchFamily="49" charset="0"/>
              </a:rPr>
              <a:t>Absolute savings:     1286.72 BTU</a:t>
            </a:r>
          </a:p>
          <a:p>
            <a:pPr marL="0" indent="0">
              <a:lnSpc>
                <a:spcPct val="130000"/>
              </a:lnSpc>
              <a:spcBef>
                <a:spcPts val="0"/>
              </a:spcBef>
              <a:buNone/>
            </a:pPr>
            <a:r>
              <a:rPr lang="en-US" sz="1800" dirty="0">
                <a:latin typeface="Courier New" panose="02070309020205020404" pitchFamily="49" charset="0"/>
                <a:cs typeface="Courier New" panose="02070309020205020404" pitchFamily="49" charset="0"/>
              </a:rPr>
              <a:t>Percentage savings:   </a:t>
            </a:r>
            <a:r>
              <a:rPr lang="en-US" sz="1800" b="1" dirty="0">
                <a:latin typeface="Courier New" panose="02070309020205020404" pitchFamily="49" charset="0"/>
                <a:cs typeface="Courier New" panose="02070309020205020404" pitchFamily="49" charset="0"/>
              </a:rPr>
              <a:t>1.41 %</a:t>
            </a:r>
          </a:p>
          <a:p>
            <a:pPr marL="0" indent="0">
              <a:lnSpc>
                <a:spcPct val="130000"/>
              </a:lnSpc>
              <a:spcBef>
                <a:spcPts val="0"/>
              </a:spcBef>
              <a:buNone/>
            </a:pPr>
            <a:endParaRPr lang="en-US" sz="1800" dirty="0" smtClean="0">
              <a:latin typeface="Sitka Display" panose="02000505000000020004" pitchFamily="2" charset="0"/>
              <a:cs typeface="Courier New" panose="02070309020205020404" pitchFamily="49" charset="0"/>
            </a:endParaRPr>
          </a:p>
          <a:p>
            <a:pPr marL="0" indent="0">
              <a:lnSpc>
                <a:spcPct val="130000"/>
              </a:lnSpc>
              <a:spcBef>
                <a:spcPts val="0"/>
              </a:spcBef>
              <a:buNone/>
            </a:pPr>
            <a:r>
              <a:rPr lang="en-US" sz="1800" dirty="0" smtClean="0">
                <a:latin typeface="Sitka Display" panose="02000505000000020004" pitchFamily="2" charset="0"/>
                <a:cs typeface="Courier New" panose="02070309020205020404" pitchFamily="49" charset="0"/>
              </a:rPr>
              <a:t>Not </a:t>
            </a:r>
            <a:r>
              <a:rPr lang="en-US" sz="1800" dirty="0">
                <a:latin typeface="Sitka Display" panose="02000505000000020004" pitchFamily="2" charset="0"/>
                <a:cs typeface="Courier New" panose="02070309020205020404" pitchFamily="49" charset="0"/>
              </a:rPr>
              <a:t>everyone would benefit </a:t>
            </a:r>
            <a:r>
              <a:rPr lang="en-US" dirty="0">
                <a:latin typeface="Sitka Display" panose="02000505000000020004" pitchFamily="2" charset="0"/>
              </a:rPr>
              <a:t>from installing smart thermostat equally: our first example home would save only 0.14</a:t>
            </a:r>
            <a:r>
              <a:rPr lang="en-US" dirty="0" smtClean="0">
                <a:latin typeface="Sitka Display" panose="02000505000000020004" pitchFamily="2" charset="0"/>
              </a:rPr>
              <a:t>%.</a:t>
            </a: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a:xfrm>
            <a:off x="4733365" y="1003687"/>
            <a:ext cx="7458635" cy="730984"/>
          </a:xfrm>
        </p:spPr>
        <p:txBody>
          <a:bodyPr>
            <a:normAutofit/>
          </a:bodyPr>
          <a:lstStyle/>
          <a:p>
            <a:pPr>
              <a:lnSpc>
                <a:spcPct val="130000"/>
              </a:lnSpc>
            </a:pPr>
            <a:r>
              <a:rPr lang="en-US" sz="1600" i="1" spc="0" dirty="0">
                <a:latin typeface="Sitka Display" panose="02000505000000020004" pitchFamily="2" charset="0"/>
              </a:rPr>
              <a:t>2.  </a:t>
            </a:r>
            <a:r>
              <a:rPr lang="en-US" sz="1600" i="1" spc="0" dirty="0" smtClean="0">
                <a:latin typeface="Sitka Display" panose="02000505000000020004" pitchFamily="2" charset="0"/>
              </a:rPr>
              <a:t>Rural 1676 </a:t>
            </a:r>
            <a:r>
              <a:rPr lang="en-US" sz="1600" i="1" spc="0" dirty="0">
                <a:latin typeface="Sitka Display" panose="02000505000000020004" pitchFamily="2" charset="0"/>
              </a:rPr>
              <a:t>sq</a:t>
            </a:r>
            <a:r>
              <a:rPr lang="en-US" sz="1600" i="1" spc="0" dirty="0" smtClean="0">
                <a:latin typeface="Sitka Display" panose="02000505000000020004" pitchFamily="2" charset="0"/>
              </a:rPr>
              <a:t>. ft</a:t>
            </a:r>
            <a:r>
              <a:rPr lang="en-US" sz="1600" i="1" spc="0" dirty="0">
                <a:latin typeface="Sitka Display" panose="02000505000000020004" pitchFamily="2" charset="0"/>
              </a:rPr>
              <a:t>. single family house located in hot-humid climate</a:t>
            </a:r>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10</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xmlns="" val="1"/>
              </a:ext>
            </a:extLst>
          </p:cNvPr>
          <p:cNvSpPr/>
          <p:nvPr/>
        </p:nvSpPr>
        <p:spPr>
          <a:xfrm>
            <a:off x="0" y="-1"/>
            <a:ext cx="4303644" cy="6846932"/>
          </a:xfrm>
          <a:prstGeom prst="rect">
            <a:avLst/>
          </a:prstGeom>
          <a:gradFill flip="none" rotWithShape="1">
            <a:gsLst>
              <a:gs pos="0">
                <a:srgbClr val="01023B">
                  <a:alpha val="6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0255535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 name="Picture Placeholder 10"/>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20370" r="20370"/>
          <a:stretch>
            <a:fillRect/>
          </a:stretch>
        </p:blipFill>
        <p:spPr>
          <a:xfrm>
            <a:off x="1801" y="0"/>
            <a:ext cx="6096000" cy="6858000"/>
          </a:xfrm>
        </p:spPr>
      </p:pic>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6188569" y="397707"/>
            <a:ext cx="5804648" cy="1036645"/>
          </a:xfrm>
        </p:spPr>
        <p:txBody>
          <a:bodyPr>
            <a:normAutofit/>
          </a:bodyPr>
          <a:lstStyle/>
          <a:p>
            <a:r>
              <a:rPr lang="en-US" sz="3200" dirty="0">
                <a:latin typeface="Sitka Heading" panose="02000505000000020004" pitchFamily="2" charset="0"/>
              </a:rPr>
              <a:t>To </a:t>
            </a:r>
            <a:r>
              <a:rPr lang="en-US" sz="3200" dirty="0" smtClean="0">
                <a:latin typeface="Sitka Heading" panose="02000505000000020004" pitchFamily="2" charset="0"/>
              </a:rPr>
              <a:t>contractors:</a:t>
            </a:r>
            <a:endParaRPr lang="en-US" sz="3200" dirty="0"/>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11</a:t>
            </a:fld>
            <a:endParaRPr lang="en-US" dirty="0"/>
          </a:p>
        </p:txBody>
      </p:sp>
      <p:sp>
        <p:nvSpPr>
          <p:cNvPr id="14" name="Rectangle 13">
            <a:extLst>
              <a:ext uri="{FF2B5EF4-FFF2-40B4-BE49-F238E27FC236}">
                <a16:creationId xmlns:a16="http://schemas.microsoft.com/office/drawing/2014/main" id="{D687D26E-D67A-4318-AAB1-DCEAA89EEB21}"/>
              </a:ext>
              <a:ext uri="{C183D7F6-B498-43B3-948B-1728B52AA6E4}">
                <adec:decorative xmlns:adec="http://schemas.microsoft.com/office/drawing/2017/decorative" xmlns="" val="1"/>
              </a:ext>
            </a:extLst>
          </p:cNvPr>
          <p:cNvSpPr/>
          <p:nvPr/>
        </p:nvSpPr>
        <p:spPr>
          <a:xfrm>
            <a:off x="3189" y="-12357"/>
            <a:ext cx="6096000" cy="6882714"/>
          </a:xfrm>
          <a:prstGeom prst="parallelogram">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Content Placeholder 8">
            <a:extLst>
              <a:ext uri="{FF2B5EF4-FFF2-40B4-BE49-F238E27FC236}">
                <a16:creationId xmlns:a16="http://schemas.microsoft.com/office/drawing/2014/main" id="{256319DF-036A-473B-95D3-C5F6FF849FD4}"/>
              </a:ext>
            </a:extLst>
          </p:cNvPr>
          <p:cNvSpPr txBox="1">
            <a:spLocks/>
          </p:cNvSpPr>
          <p:nvPr/>
        </p:nvSpPr>
        <p:spPr>
          <a:xfrm>
            <a:off x="5921187" y="1685365"/>
            <a:ext cx="5697071" cy="4666129"/>
          </a:xfrm>
          <a:prstGeom prst="rect">
            <a:avLst/>
          </a:prstGeom>
        </p:spPr>
        <p:txBody>
          <a:bodyPr vert="horz" lIns="91440" tIns="45720" rIns="91440" bIns="45720" rtlCol="0" anchor="ctr">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spc="600">
                <a:solidFill>
                  <a:schemeClr val="tx1">
                    <a:tint val="75000"/>
                  </a:schemeClr>
                </a:solidFill>
                <a:latin typeface="+mn-lt"/>
                <a:ea typeface="+mn-ea"/>
                <a:cs typeface="+mn-cs"/>
              </a:defRPr>
            </a:lvl1pPr>
            <a:lvl2pPr marL="457200" indent="0" algn="l" defTabSz="914400" rtl="0" eaLnBrk="1" latinLnBrk="0" hangingPunct="1">
              <a:lnSpc>
                <a:spcPct val="15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5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lvl="1" algn="just" fontAlgn="base">
              <a:lnSpc>
                <a:spcPct val="100000"/>
              </a:lnSpc>
            </a:pPr>
            <a:endParaRPr lang="en-US" sz="1400" spc="0" dirty="0">
              <a:solidFill>
                <a:schemeClr val="tx1"/>
              </a:solidFill>
              <a:latin typeface="Sitka Display" panose="02000505000000020004" pitchFamily="2" charset="0"/>
            </a:endParaRPr>
          </a:p>
        </p:txBody>
      </p:sp>
      <p:sp>
        <p:nvSpPr>
          <p:cNvPr id="10" name="Content Placeholder 8">
            <a:extLst>
              <a:ext uri="{FF2B5EF4-FFF2-40B4-BE49-F238E27FC236}">
                <a16:creationId xmlns:a16="http://schemas.microsoft.com/office/drawing/2014/main" id="{256319DF-036A-473B-95D3-C5F6FF849FD4}"/>
              </a:ext>
            </a:extLst>
          </p:cNvPr>
          <p:cNvSpPr txBox="1">
            <a:spLocks/>
          </p:cNvSpPr>
          <p:nvPr/>
        </p:nvSpPr>
        <p:spPr>
          <a:xfrm>
            <a:off x="4651513" y="1456765"/>
            <a:ext cx="7159487" cy="4805139"/>
          </a:xfrm>
          <a:prstGeom prst="rect">
            <a:avLst/>
          </a:prstGeom>
        </p:spPr>
        <p:txBody>
          <a:bodyPr vert="horz" lIns="91440" tIns="45720" rIns="91440" bIns="45720" rtlCol="0" anchor="ctr">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spc="600">
                <a:solidFill>
                  <a:schemeClr val="tx1">
                    <a:tint val="75000"/>
                  </a:schemeClr>
                </a:solidFill>
                <a:latin typeface="+mn-lt"/>
                <a:ea typeface="+mn-ea"/>
                <a:cs typeface="+mn-cs"/>
              </a:defRPr>
            </a:lvl1pPr>
            <a:lvl2pPr marL="457200" indent="0" algn="l" defTabSz="914400" rtl="0" eaLnBrk="1" latinLnBrk="0" hangingPunct="1">
              <a:lnSpc>
                <a:spcPct val="15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5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lvl="1" algn="just" fontAlgn="base"/>
            <a:endParaRPr lang="en-US" dirty="0">
              <a:latin typeface="Sitka Display" panose="02000505000000020004" pitchFamily="2" charset="0"/>
            </a:endParaRPr>
          </a:p>
        </p:txBody>
      </p:sp>
      <p:sp>
        <p:nvSpPr>
          <p:cNvPr id="6" name="Rectangle 5"/>
          <p:cNvSpPr/>
          <p:nvPr/>
        </p:nvSpPr>
        <p:spPr>
          <a:xfrm>
            <a:off x="6005233" y="1498335"/>
            <a:ext cx="5896535" cy="4314001"/>
          </a:xfrm>
          <a:prstGeom prst="rect">
            <a:avLst/>
          </a:prstGeom>
        </p:spPr>
        <p:txBody>
          <a:bodyPr wrap="square">
            <a:spAutoFit/>
          </a:bodyPr>
          <a:lstStyle/>
          <a:p>
            <a:pPr algn="just">
              <a:lnSpc>
                <a:spcPct val="150000"/>
              </a:lnSpc>
              <a:spcBef>
                <a:spcPts val="1000"/>
              </a:spcBef>
            </a:pPr>
            <a:r>
              <a:rPr lang="en-US" sz="1600" dirty="0">
                <a:latin typeface="Sitka Display" panose="02000505000000020004" pitchFamily="2" charset="0"/>
              </a:rPr>
              <a:t>Apart from the end consumer, this model can be used by a variety of businesses:</a:t>
            </a:r>
          </a:p>
          <a:p>
            <a:pPr marL="742950" lvl="2" indent="-285750" algn="just">
              <a:buFont typeface="Arial" panose="020B0604020202020204" pitchFamily="34" charset="0"/>
              <a:buChar char="•"/>
            </a:pPr>
            <a:r>
              <a:rPr lang="en-US" sz="1400" b="1" dirty="0">
                <a:latin typeface="Sitka Display" panose="02000505000000020004" pitchFamily="2" charset="0"/>
              </a:rPr>
              <a:t>HVAC contractors</a:t>
            </a:r>
            <a:r>
              <a:rPr lang="en-US" sz="1400" dirty="0">
                <a:latin typeface="Sitka Display" panose="02000505000000020004" pitchFamily="2" charset="0"/>
              </a:rPr>
              <a:t>, who would be able to give the customer a very quick estimate of potential savings associated with updating of heating/cooling equipment; </a:t>
            </a:r>
          </a:p>
          <a:p>
            <a:pPr marL="742950" lvl="2" indent="-285750" algn="just">
              <a:buFont typeface="Arial" panose="020B0604020202020204" pitchFamily="34" charset="0"/>
              <a:buChar char="•"/>
            </a:pPr>
            <a:r>
              <a:rPr lang="en-US" sz="1400" b="1" dirty="0">
                <a:latin typeface="Sitka Display" panose="02000505000000020004" pitchFamily="2" charset="0"/>
              </a:rPr>
              <a:t>Companies selling/installing windows</a:t>
            </a:r>
            <a:r>
              <a:rPr lang="en-US" sz="1400" dirty="0">
                <a:latin typeface="Sitka Display" panose="02000505000000020004" pitchFamily="2" charset="0"/>
              </a:rPr>
              <a:t>;</a:t>
            </a:r>
          </a:p>
          <a:p>
            <a:pPr marL="742950" lvl="2" indent="-285750" algn="just">
              <a:buFont typeface="Arial" panose="020B0604020202020204" pitchFamily="34" charset="0"/>
              <a:buChar char="•"/>
            </a:pPr>
            <a:r>
              <a:rPr lang="en-US" sz="1400" b="1" dirty="0">
                <a:latin typeface="Sitka Display" panose="02000505000000020004" pitchFamily="2" charset="0"/>
              </a:rPr>
              <a:t>Insulation contractors</a:t>
            </a:r>
            <a:r>
              <a:rPr lang="en-US" sz="1400" dirty="0">
                <a:latin typeface="Sitka Display" panose="02000505000000020004" pitchFamily="2" charset="0"/>
              </a:rPr>
              <a:t>;</a:t>
            </a:r>
          </a:p>
          <a:p>
            <a:pPr marL="742950" lvl="2" indent="-285750" algn="just">
              <a:buFont typeface="Arial" panose="020B0604020202020204" pitchFamily="34" charset="0"/>
              <a:buChar char="•"/>
            </a:pPr>
            <a:r>
              <a:rPr lang="en-US" sz="1400" b="1" dirty="0">
                <a:latin typeface="Sitka Display" panose="02000505000000020004" pitchFamily="2" charset="0"/>
              </a:rPr>
              <a:t>Energy assessment companies</a:t>
            </a:r>
            <a:r>
              <a:rPr lang="en-US" sz="1400" dirty="0">
                <a:latin typeface="Sitka Display" panose="02000505000000020004" pitchFamily="2" charset="0"/>
              </a:rPr>
              <a:t>, who would be able to recommend customers which parts of the house would yield to the highest savings.</a:t>
            </a:r>
          </a:p>
          <a:p>
            <a:pPr algn="just">
              <a:lnSpc>
                <a:spcPct val="150000"/>
              </a:lnSpc>
              <a:spcBef>
                <a:spcPts val="1000"/>
              </a:spcBef>
            </a:pPr>
            <a:r>
              <a:rPr lang="en-US" sz="1600" dirty="0">
                <a:latin typeface="Sitka Display" panose="02000505000000020004" pitchFamily="2" charset="0"/>
              </a:rPr>
              <a:t>Of course, each of these constructors would be able to estimate potential savings based on detailed engineering calculations, but those are usually very time consuming and require a qualified engineer, while this model allows </a:t>
            </a:r>
            <a:r>
              <a:rPr lang="en-US" sz="1600" i="1" dirty="0">
                <a:latin typeface="Sitka Display" panose="02000505000000020004" pitchFamily="2" charset="0"/>
              </a:rPr>
              <a:t>making a very quick </a:t>
            </a:r>
            <a:r>
              <a:rPr lang="en-US" sz="1600" i="1" dirty="0" smtClean="0">
                <a:latin typeface="Sitka Display" panose="02000505000000020004" pitchFamily="2" charset="0"/>
              </a:rPr>
              <a:t>and inexpensive estimate</a:t>
            </a:r>
            <a:r>
              <a:rPr lang="en-US" sz="1600" dirty="0">
                <a:latin typeface="Sitka Display" panose="02000505000000020004" pitchFamily="2" charset="0"/>
              </a:rPr>
              <a:t>, allowing </a:t>
            </a:r>
            <a:r>
              <a:rPr lang="en-US" sz="1600" i="1" dirty="0">
                <a:latin typeface="Sitka Display" panose="02000505000000020004" pitchFamily="2" charset="0"/>
              </a:rPr>
              <a:t>to keep potential customers. </a:t>
            </a:r>
          </a:p>
        </p:txBody>
      </p:sp>
    </p:spTree>
    <p:extLst>
      <p:ext uri="{BB962C8B-B14F-4D97-AF65-F5344CB8AC3E}">
        <p14:creationId xmlns:p14="http://schemas.microsoft.com/office/powerpoint/2010/main" val="383421077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6188569" y="397707"/>
            <a:ext cx="5804648" cy="1036645"/>
          </a:xfrm>
        </p:spPr>
        <p:txBody>
          <a:bodyPr>
            <a:normAutofit fontScale="90000"/>
          </a:bodyPr>
          <a:lstStyle/>
          <a:p>
            <a:r>
              <a:rPr lang="en-US" sz="3200" dirty="0" smtClean="0">
                <a:latin typeface="Sitka Heading" panose="02000505000000020004" pitchFamily="2" charset="0"/>
              </a:rPr>
              <a:t>to real estate brokers:</a:t>
            </a:r>
            <a:endParaRPr lang="en-US" sz="3200" dirty="0"/>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12</a:t>
            </a:fld>
            <a:endParaRPr lang="en-US" dirty="0"/>
          </a:p>
        </p:txBody>
      </p:sp>
      <p:sp>
        <p:nvSpPr>
          <p:cNvPr id="9" name="Content Placeholder 8">
            <a:extLst>
              <a:ext uri="{FF2B5EF4-FFF2-40B4-BE49-F238E27FC236}">
                <a16:creationId xmlns:a16="http://schemas.microsoft.com/office/drawing/2014/main" id="{256319DF-036A-473B-95D3-C5F6FF849FD4}"/>
              </a:ext>
            </a:extLst>
          </p:cNvPr>
          <p:cNvSpPr txBox="1">
            <a:spLocks/>
          </p:cNvSpPr>
          <p:nvPr/>
        </p:nvSpPr>
        <p:spPr>
          <a:xfrm>
            <a:off x="5921187" y="1685365"/>
            <a:ext cx="5697071" cy="4666129"/>
          </a:xfrm>
          <a:prstGeom prst="rect">
            <a:avLst/>
          </a:prstGeom>
        </p:spPr>
        <p:txBody>
          <a:bodyPr vert="horz" lIns="91440" tIns="45720" rIns="91440" bIns="45720" rtlCol="0" anchor="ctr">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spc="600">
                <a:solidFill>
                  <a:schemeClr val="tx1">
                    <a:tint val="75000"/>
                  </a:schemeClr>
                </a:solidFill>
                <a:latin typeface="+mn-lt"/>
                <a:ea typeface="+mn-ea"/>
                <a:cs typeface="+mn-cs"/>
              </a:defRPr>
            </a:lvl1pPr>
            <a:lvl2pPr marL="457200" indent="0" algn="l" defTabSz="914400" rtl="0" eaLnBrk="1" latinLnBrk="0" hangingPunct="1">
              <a:lnSpc>
                <a:spcPct val="15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5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lvl="1" algn="just" fontAlgn="base">
              <a:lnSpc>
                <a:spcPct val="100000"/>
              </a:lnSpc>
            </a:pPr>
            <a:endParaRPr lang="en-US" sz="1400" spc="0" dirty="0">
              <a:solidFill>
                <a:schemeClr val="tx1"/>
              </a:solidFill>
              <a:latin typeface="Sitka Display" panose="02000505000000020004" pitchFamily="2" charset="0"/>
            </a:endParaRPr>
          </a:p>
        </p:txBody>
      </p:sp>
      <p:sp>
        <p:nvSpPr>
          <p:cNvPr id="10" name="Content Placeholder 8">
            <a:extLst>
              <a:ext uri="{FF2B5EF4-FFF2-40B4-BE49-F238E27FC236}">
                <a16:creationId xmlns:a16="http://schemas.microsoft.com/office/drawing/2014/main" id="{256319DF-036A-473B-95D3-C5F6FF849FD4}"/>
              </a:ext>
            </a:extLst>
          </p:cNvPr>
          <p:cNvSpPr txBox="1">
            <a:spLocks/>
          </p:cNvSpPr>
          <p:nvPr/>
        </p:nvSpPr>
        <p:spPr>
          <a:xfrm>
            <a:off x="4651513" y="1456765"/>
            <a:ext cx="7159487" cy="4805139"/>
          </a:xfrm>
          <a:prstGeom prst="rect">
            <a:avLst/>
          </a:prstGeom>
        </p:spPr>
        <p:txBody>
          <a:bodyPr vert="horz" lIns="91440" tIns="45720" rIns="91440" bIns="45720" rtlCol="0" anchor="ctr">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spc="600">
                <a:solidFill>
                  <a:schemeClr val="tx1">
                    <a:tint val="75000"/>
                  </a:schemeClr>
                </a:solidFill>
                <a:latin typeface="+mn-lt"/>
                <a:ea typeface="+mn-ea"/>
                <a:cs typeface="+mn-cs"/>
              </a:defRPr>
            </a:lvl1pPr>
            <a:lvl2pPr marL="457200" indent="0" algn="l" defTabSz="914400" rtl="0" eaLnBrk="1" latinLnBrk="0" hangingPunct="1">
              <a:lnSpc>
                <a:spcPct val="15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5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lvl="1" algn="just" fontAlgn="base"/>
            <a:endParaRPr lang="en-US" dirty="0">
              <a:latin typeface="Sitka Display" panose="02000505000000020004" pitchFamily="2" charset="0"/>
            </a:endParaRPr>
          </a:p>
        </p:txBody>
      </p:sp>
      <p:sp>
        <p:nvSpPr>
          <p:cNvPr id="6" name="Rectangle 5"/>
          <p:cNvSpPr/>
          <p:nvPr/>
        </p:nvSpPr>
        <p:spPr>
          <a:xfrm>
            <a:off x="7048650" y="1498335"/>
            <a:ext cx="4853118" cy="4647426"/>
          </a:xfrm>
          <a:prstGeom prst="rect">
            <a:avLst/>
          </a:prstGeom>
        </p:spPr>
        <p:txBody>
          <a:bodyPr wrap="square">
            <a:spAutoFit/>
          </a:bodyPr>
          <a:lstStyle/>
          <a:p>
            <a:r>
              <a:rPr lang="en-US" b="1" dirty="0" smtClean="0"/>
              <a:t>Real </a:t>
            </a:r>
            <a:r>
              <a:rPr lang="en-US" b="1" dirty="0"/>
              <a:t>estate brokers</a:t>
            </a:r>
            <a:r>
              <a:rPr lang="en-US" dirty="0"/>
              <a:t> </a:t>
            </a:r>
            <a:r>
              <a:rPr lang="en-US" dirty="0" smtClean="0"/>
              <a:t>can help customers </a:t>
            </a:r>
            <a:r>
              <a:rPr lang="en-US" dirty="0"/>
              <a:t>to make more informed decisions by </a:t>
            </a:r>
            <a:r>
              <a:rPr lang="en-US" dirty="0" smtClean="0"/>
              <a:t>energy </a:t>
            </a:r>
            <a:r>
              <a:rPr lang="en-US" dirty="0"/>
              <a:t>utilities cost for different homes.  </a:t>
            </a:r>
          </a:p>
          <a:p>
            <a:r>
              <a:rPr lang="en-US" dirty="0"/>
              <a:t>Using subset </a:t>
            </a:r>
            <a:r>
              <a:rPr lang="en-US" dirty="0" smtClean="0"/>
              <a:t>of only 40 </a:t>
            </a:r>
            <a:r>
              <a:rPr lang="en-US" dirty="0"/>
              <a:t>variables </a:t>
            </a:r>
            <a:r>
              <a:rPr lang="en-US" dirty="0" smtClean="0"/>
              <a:t>gives test </a:t>
            </a:r>
            <a:r>
              <a:rPr lang="en-US" dirty="0"/>
              <a:t>score of 0.71.</a:t>
            </a:r>
          </a:p>
          <a:p>
            <a:r>
              <a:rPr lang="en-US" dirty="0"/>
              <a:t>V</a:t>
            </a:r>
            <a:r>
              <a:rPr lang="en-US" dirty="0" smtClean="0"/>
              <a:t>ariables </a:t>
            </a:r>
            <a:r>
              <a:rPr lang="en-US" dirty="0"/>
              <a:t>can be split into 3 subsets:</a:t>
            </a:r>
          </a:p>
          <a:p>
            <a:pPr marL="742950" lvl="1" indent="-285750" fontAlgn="base">
              <a:buFont typeface="Courier New" panose="02070309020205020404" pitchFamily="49" charset="0"/>
              <a:buChar char="o"/>
            </a:pPr>
            <a:r>
              <a:rPr lang="en-US" sz="1600" dirty="0"/>
              <a:t>locations based, can be assessed using zip code;</a:t>
            </a:r>
          </a:p>
          <a:p>
            <a:pPr marL="742950" lvl="1" indent="-285750" fontAlgn="base">
              <a:buFont typeface="Courier New" panose="02070309020205020404" pitchFamily="49" charset="0"/>
              <a:buChar char="o"/>
            </a:pPr>
            <a:r>
              <a:rPr lang="en-US" sz="1600" dirty="0"/>
              <a:t>family based,  </a:t>
            </a:r>
            <a:r>
              <a:rPr lang="en-US" sz="1600" dirty="0" smtClean="0"/>
              <a:t>can be obtained by </a:t>
            </a:r>
            <a:r>
              <a:rPr lang="en-US" sz="1600" dirty="0"/>
              <a:t>creating simple questionnaire for the </a:t>
            </a:r>
            <a:r>
              <a:rPr lang="en-US" sz="1600" dirty="0" smtClean="0"/>
              <a:t>clients;</a:t>
            </a:r>
            <a:endParaRPr lang="en-US" sz="1600" dirty="0"/>
          </a:p>
          <a:p>
            <a:pPr marL="742950" lvl="1" indent="-285750" fontAlgn="base">
              <a:buFont typeface="Courier New" panose="02070309020205020404" pitchFamily="49" charset="0"/>
              <a:buChar char="o"/>
            </a:pPr>
            <a:r>
              <a:rPr lang="en-US" sz="1600" dirty="0"/>
              <a:t>real estate based, </a:t>
            </a:r>
            <a:r>
              <a:rPr lang="en-US" sz="1600" dirty="0" smtClean="0"/>
              <a:t>are </a:t>
            </a:r>
            <a:r>
              <a:rPr lang="en-US" sz="1600" dirty="0"/>
              <a:t>easily accessible in the listings.</a:t>
            </a:r>
            <a:r>
              <a:rPr lang="en-US" dirty="0"/>
              <a:t> </a:t>
            </a:r>
            <a:endParaRPr lang="en-US" dirty="0" smtClean="0"/>
          </a:p>
          <a:p>
            <a:pPr marL="742950" lvl="1" indent="-285750" fontAlgn="base">
              <a:buFont typeface="Courier New" panose="02070309020205020404" pitchFamily="49" charset="0"/>
              <a:buChar char="o"/>
            </a:pPr>
            <a:endParaRPr lang="en-US" b="1" dirty="0" smtClean="0"/>
          </a:p>
          <a:p>
            <a:r>
              <a:rPr lang="en-US" b="1" dirty="0" smtClean="0"/>
              <a:t>New </a:t>
            </a:r>
            <a:r>
              <a:rPr lang="en-US" b="1" dirty="0"/>
              <a:t>home </a:t>
            </a:r>
            <a:r>
              <a:rPr lang="en-US" b="1" dirty="0" smtClean="0"/>
              <a:t>buyers</a:t>
            </a:r>
            <a:r>
              <a:rPr lang="en-US" dirty="0"/>
              <a:t> </a:t>
            </a:r>
            <a:r>
              <a:rPr lang="en-US" dirty="0" smtClean="0"/>
              <a:t>would </a:t>
            </a:r>
            <a:r>
              <a:rPr lang="en-US" dirty="0"/>
              <a:t>be able to predict their utilities bills with high precision. This is one unknown factor less when choosing monthly mortgage payment they can afford. </a:t>
            </a:r>
            <a:endParaRPr lang="en-US" sz="1600" i="1" dirty="0">
              <a:latin typeface="Sitka Display" panose="02000505000000020004" pitchFamily="2" charset="0"/>
            </a:endParaRPr>
          </a:p>
        </p:txBody>
      </p:sp>
      <p:graphicFrame>
        <p:nvGraphicFramePr>
          <p:cNvPr id="15" name="Table 14"/>
          <p:cNvGraphicFramePr>
            <a:graphicFrameLocks noGrp="1"/>
          </p:cNvGraphicFramePr>
          <p:nvPr>
            <p:extLst>
              <p:ext uri="{D42A27DB-BD31-4B8C-83A1-F6EECF244321}">
                <p14:modId xmlns:p14="http://schemas.microsoft.com/office/powerpoint/2010/main" val="1211023102"/>
              </p:ext>
            </p:extLst>
          </p:nvPr>
        </p:nvGraphicFramePr>
        <p:xfrm>
          <a:off x="137531" y="1632594"/>
          <a:ext cx="6528073" cy="4480560"/>
        </p:xfrm>
        <a:graphic>
          <a:graphicData uri="http://schemas.openxmlformats.org/drawingml/2006/table">
            <a:tbl>
              <a:tblPr firstRow="1" bandRow="1">
                <a:tableStyleId>{5C22544A-7EE6-4342-B048-85BDC9FD1C3A}</a:tableStyleId>
              </a:tblPr>
              <a:tblGrid>
                <a:gridCol w="1891153">
                  <a:extLst>
                    <a:ext uri="{9D8B030D-6E8A-4147-A177-3AD203B41FA5}">
                      <a16:colId xmlns:a16="http://schemas.microsoft.com/office/drawing/2014/main" val="1138747200"/>
                    </a:ext>
                  </a:extLst>
                </a:gridCol>
                <a:gridCol w="2799845">
                  <a:extLst>
                    <a:ext uri="{9D8B030D-6E8A-4147-A177-3AD203B41FA5}">
                      <a16:colId xmlns:a16="http://schemas.microsoft.com/office/drawing/2014/main" val="1665803675"/>
                    </a:ext>
                  </a:extLst>
                </a:gridCol>
                <a:gridCol w="1837075">
                  <a:extLst>
                    <a:ext uri="{9D8B030D-6E8A-4147-A177-3AD203B41FA5}">
                      <a16:colId xmlns:a16="http://schemas.microsoft.com/office/drawing/2014/main" val="3670406367"/>
                    </a:ext>
                  </a:extLst>
                </a:gridCol>
              </a:tblGrid>
              <a:tr h="270082">
                <a:tc>
                  <a:txBody>
                    <a:bodyPr/>
                    <a:lstStyle/>
                    <a:p>
                      <a:pPr algn="ctr"/>
                      <a:r>
                        <a:rPr lang="en-US" sz="1200" b="1" i="0" u="none" strike="noStrike" kern="1200" dirty="0" smtClean="0">
                          <a:solidFill>
                            <a:schemeClr val="lt1"/>
                          </a:solidFill>
                          <a:effectLst/>
                          <a:latin typeface="+mn-lt"/>
                          <a:ea typeface="+mn-ea"/>
                          <a:cs typeface="+mn-cs"/>
                        </a:rPr>
                        <a:t>Locations based</a:t>
                      </a:r>
                      <a:endParaRPr lang="ru-RU" sz="1200" dirty="0"/>
                    </a:p>
                  </a:txBody>
                  <a:tcPr/>
                </a:tc>
                <a:tc>
                  <a:txBody>
                    <a:bodyPr/>
                    <a:lstStyle/>
                    <a:p>
                      <a:pPr algn="ctr"/>
                      <a:r>
                        <a:rPr lang="en-US" sz="1200" b="1" i="0" u="none" strike="noStrike" kern="1200" dirty="0" smtClean="0">
                          <a:solidFill>
                            <a:schemeClr val="lt1"/>
                          </a:solidFill>
                          <a:effectLst/>
                          <a:latin typeface="+mn-lt"/>
                          <a:ea typeface="+mn-ea"/>
                          <a:cs typeface="+mn-cs"/>
                        </a:rPr>
                        <a:t>Family based</a:t>
                      </a:r>
                      <a:endParaRPr lang="ru-RU" sz="1200" dirty="0"/>
                    </a:p>
                  </a:txBody>
                  <a:tcPr/>
                </a:tc>
                <a:tc>
                  <a:txBody>
                    <a:bodyPr/>
                    <a:lstStyle/>
                    <a:p>
                      <a:pPr algn="ctr"/>
                      <a:r>
                        <a:rPr lang="en-US" sz="1200" b="1" i="0" u="none" strike="noStrike" kern="1200" dirty="0" smtClean="0">
                          <a:solidFill>
                            <a:schemeClr val="lt1"/>
                          </a:solidFill>
                          <a:effectLst/>
                          <a:latin typeface="+mn-lt"/>
                          <a:ea typeface="+mn-ea"/>
                          <a:cs typeface="+mn-cs"/>
                        </a:rPr>
                        <a:t>Real estate based</a:t>
                      </a:r>
                      <a:endParaRPr lang="ru-RU" sz="1200" dirty="0"/>
                    </a:p>
                  </a:txBody>
                  <a:tcPr/>
                </a:tc>
                <a:extLst>
                  <a:ext uri="{0D108BD9-81ED-4DB2-BD59-A6C34878D82A}">
                    <a16:rowId xmlns:a16="http://schemas.microsoft.com/office/drawing/2014/main" val="624886932"/>
                  </a:ext>
                </a:extLst>
              </a:tr>
              <a:tr h="4134020">
                <a:tc>
                  <a:txBody>
                    <a:bodyPr/>
                    <a:lstStyle/>
                    <a:p>
                      <a:pPr marL="115888" indent="-115888" rtl="0" fontAlgn="base">
                        <a:buFont typeface="Wingdings" panose="05000000000000000000" pitchFamily="2" charset="2"/>
                        <a:buChar char="§"/>
                      </a:pPr>
                      <a:r>
                        <a:rPr lang="en-US" sz="900" b="0" i="0" u="none" strike="noStrike" kern="1200" spc="0" dirty="0" err="1" smtClean="0">
                          <a:solidFill>
                            <a:schemeClr val="dk1"/>
                          </a:solidFill>
                          <a:effectLst/>
                          <a:latin typeface="Courier New" panose="02070309020205020404" pitchFamily="49" charset="0"/>
                          <a:ea typeface="+mn-ea"/>
                          <a:cs typeface="Courier New" panose="02070309020205020404" pitchFamily="49" charset="0"/>
                        </a:rPr>
                        <a:t>iecc</a:t>
                      </a: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 climate code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dry bulb design temperature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annual average ground water temperature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heating degree days</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cooling degree days</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endParaRPr lang="ru-RU" sz="900" spc="0" dirty="0">
                        <a:latin typeface="Courier New" panose="02070309020205020404" pitchFamily="49" charset="0"/>
                        <a:cs typeface="Courier New" panose="02070309020205020404" pitchFamily="49" charset="0"/>
                      </a:endParaRPr>
                    </a:p>
                  </a:txBody>
                  <a:tcPr/>
                </a:tc>
                <a:tc>
                  <a:txBody>
                    <a:bodyPr/>
                    <a:lstStyle/>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respondent age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annual gross household income for the last year</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weekdays someone is at home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inside light bulbs turned on at least 4 h</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winter temperature when no one is home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winter temperature when someone is home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winter temperature at night</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summer temperature when no one is home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summer temperature when someone is home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summer temperature at night</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household members</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frequency of clothes dryer use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frequency of clothes washer use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frequency of dishwasher use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frequency of microwave use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frequency of use of cooktop part of stove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frequency of use of oven part of stove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size of most-used </a:t>
                      </a:r>
                      <a:r>
                        <a:rPr lang="en-US" sz="900" b="0" i="0" u="none" strike="noStrike" kern="1200" spc="0" dirty="0" err="1" smtClean="0">
                          <a:solidFill>
                            <a:schemeClr val="dk1"/>
                          </a:solidFill>
                          <a:effectLst/>
                          <a:latin typeface="Courier New" panose="02070309020205020404" pitchFamily="49" charset="0"/>
                          <a:ea typeface="+mn-ea"/>
                          <a:cs typeface="Courier New" panose="02070309020205020404" pitchFamily="49" charset="0"/>
                        </a:rPr>
                        <a:t>tv</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televisions used</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cable or satellite boxes without </a:t>
                      </a:r>
                      <a:r>
                        <a:rPr lang="en-US" sz="900" b="0" i="0" u="none" strike="noStrike" kern="1200" spc="0" dirty="0" err="1" smtClean="0">
                          <a:solidFill>
                            <a:schemeClr val="dk1"/>
                          </a:solidFill>
                          <a:effectLst/>
                          <a:latin typeface="Courier New" panose="02070309020205020404" pitchFamily="49" charset="0"/>
                          <a:ea typeface="+mn-ea"/>
                          <a:cs typeface="Courier New" panose="02070309020205020404" pitchFamily="49" charset="0"/>
                        </a:rPr>
                        <a:t>dvr</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smart phones</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txBody>
                  <a:tcPr/>
                </a:tc>
                <a:tc>
                  <a:txBody>
                    <a:bodyPr/>
                    <a:lstStyle/>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total square footage  </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total heated square footage  </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total cooled square footage  </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range when housing unit was built  </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bedrooms  </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full bathrooms  </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other rooms  </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windows  </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ceiling fans used </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n. of light bulbs installed outside the home</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p>
                      <a:pPr marL="115888" indent="-115888" rtl="0" fontAlgn="base">
                        <a:buFont typeface="Wingdings" panose="05000000000000000000" pitchFamily="2" charset="2"/>
                        <a:buChar char="§"/>
                      </a:pPr>
                      <a:r>
                        <a:rPr lang="en-US" sz="900" b="0" i="0" u="none" strike="noStrike" kern="1200" spc="0" dirty="0" smtClean="0">
                          <a:solidFill>
                            <a:schemeClr val="dk1"/>
                          </a:solidFill>
                          <a:effectLst/>
                          <a:latin typeface="Courier New" panose="02070309020205020404" pitchFamily="49" charset="0"/>
                          <a:ea typeface="+mn-ea"/>
                          <a:cs typeface="Courier New" panose="02070309020205020404" pitchFamily="49" charset="0"/>
                        </a:rPr>
                        <a:t>main space heating fuel</a:t>
                      </a:r>
                      <a:endParaRPr lang="en-US" sz="900" b="1" i="0" u="none" strike="noStrike" kern="1200" spc="0" dirty="0" smtClean="0">
                        <a:solidFill>
                          <a:schemeClr val="dk1"/>
                        </a:solidFill>
                        <a:effectLst/>
                        <a:latin typeface="Courier New" panose="02070309020205020404" pitchFamily="49" charset="0"/>
                        <a:ea typeface="+mn-ea"/>
                        <a:cs typeface="Courier New" panose="02070309020205020404" pitchFamily="49" charset="0"/>
                      </a:endParaRPr>
                    </a:p>
                  </a:txBody>
                  <a:tcPr/>
                </a:tc>
                <a:extLst>
                  <a:ext uri="{0D108BD9-81ED-4DB2-BD59-A6C34878D82A}">
                    <a16:rowId xmlns:a16="http://schemas.microsoft.com/office/drawing/2014/main" val="3556649321"/>
                  </a:ext>
                </a:extLst>
              </a:tr>
            </a:tbl>
          </a:graphicData>
        </a:graphic>
      </p:graphicFrame>
      <p:sp>
        <p:nvSpPr>
          <p:cNvPr id="17" name="Text Placeholder 9">
            <a:extLst>
              <a:ext uri="{FF2B5EF4-FFF2-40B4-BE49-F238E27FC236}">
                <a16:creationId xmlns:a16="http://schemas.microsoft.com/office/drawing/2014/main" id="{FB2DFED1-D58A-4B73-9945-B3E86779455A}"/>
              </a:ext>
            </a:extLst>
          </p:cNvPr>
          <p:cNvSpPr txBox="1">
            <a:spLocks/>
          </p:cNvSpPr>
          <p:nvPr/>
        </p:nvSpPr>
        <p:spPr>
          <a:xfrm>
            <a:off x="1222972" y="1119622"/>
            <a:ext cx="3612775" cy="565743"/>
          </a:xfrm>
          <a:prstGeom prst="rect">
            <a:avLst/>
          </a:prstGeom>
        </p:spPr>
        <p:txBody>
          <a:bodyPr vert="horz" lIns="0" tIns="45720" rIns="0" bIns="45720" rtlCol="0" anchor="ctr">
            <a:normAutofit/>
          </a:bodyPr>
          <a:lstStyle>
            <a:lvl1pPr marL="0" indent="0" algn="l" defTabSz="914400" rtl="0" eaLnBrk="1" latinLnBrk="0" hangingPunct="1">
              <a:lnSpc>
                <a:spcPct val="150000"/>
              </a:lnSpc>
              <a:spcBef>
                <a:spcPts val="1000"/>
              </a:spcBef>
              <a:buFont typeface="Arial" panose="020B0604020202020204" pitchFamily="34" charset="0"/>
              <a:buNone/>
              <a:defRPr sz="2000" kern="1200" spc="600">
                <a:solidFill>
                  <a:schemeClr val="bg1"/>
                </a:solidFill>
                <a:latin typeface="+mn-lt"/>
                <a:ea typeface="+mn-ea"/>
                <a:cs typeface="+mn-cs"/>
              </a:defRPr>
            </a:lvl1pPr>
            <a:lvl2pPr marL="457200" indent="0" algn="l" defTabSz="914400" rtl="0" eaLnBrk="1" latinLnBrk="0" hangingPunct="1">
              <a:lnSpc>
                <a:spcPct val="15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5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100" spc="300" dirty="0" smtClean="0">
                <a:solidFill>
                  <a:schemeClr val="tx1">
                    <a:lumMod val="85000"/>
                    <a:lumOff val="15000"/>
                  </a:schemeClr>
                </a:solidFill>
                <a:latin typeface="Sitka Display" panose="02000505000000020004" pitchFamily="2" charset="0"/>
              </a:rPr>
              <a:t>40 variables for unseen real estate</a:t>
            </a:r>
            <a:endParaRPr lang="en-US" sz="1100" spc="300" dirty="0">
              <a:solidFill>
                <a:schemeClr val="tx1">
                  <a:lumMod val="85000"/>
                  <a:lumOff val="15000"/>
                </a:schemeClr>
              </a:solidFill>
              <a:latin typeface="Sitka Display" panose="02000505000000020004" pitchFamily="2" charset="0"/>
            </a:endParaRPr>
          </a:p>
        </p:txBody>
      </p:sp>
    </p:spTree>
    <p:extLst>
      <p:ext uri="{BB962C8B-B14F-4D97-AF65-F5344CB8AC3E}">
        <p14:creationId xmlns:p14="http://schemas.microsoft.com/office/powerpoint/2010/main" val="342539548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8841" b="8841"/>
          <a:stretch>
            <a:fillRect/>
          </a:stretch>
        </p:blipFill>
        <p:spPr/>
      </p:pic>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702365" y="901880"/>
            <a:ext cx="10787270" cy="830649"/>
          </a:xfrm>
        </p:spPr>
        <p:txBody>
          <a:bodyPr>
            <a:normAutofit fontScale="90000"/>
          </a:bodyPr>
          <a:lstStyle/>
          <a:p>
            <a:r>
              <a:rPr lang="en-US" smtClean="0">
                <a:solidFill>
                  <a:schemeClr val="bg1"/>
                </a:solidFill>
              </a:rPr>
              <a:t>THANK YOU</a:t>
            </a:r>
            <a:endParaRPr lang="en-US" dirty="0">
              <a:solidFill>
                <a:schemeClr val="bg1"/>
              </a:solidFill>
            </a:endParaRPr>
          </a:p>
        </p:txBody>
      </p:sp>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xmlns="" val="1"/>
              </a:ext>
            </a:extLst>
          </p:cNvPr>
          <p:cNvSpPr/>
          <p:nvPr/>
        </p:nvSpPr>
        <p:spPr>
          <a:xfrm>
            <a:off x="0" y="0"/>
            <a:ext cx="12192000" cy="6858000"/>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5B7DC9FB-F6DF-4841-83A9-A37336FEB076}"/>
              </a:ext>
            </a:extLst>
          </p:cNvPr>
          <p:cNvSpPr/>
          <p:nvPr/>
        </p:nvSpPr>
        <p:spPr>
          <a:xfrm>
            <a:off x="3321424" y="1802072"/>
            <a:ext cx="5333999" cy="369332"/>
          </a:xfrm>
          <a:prstGeom prst="rect">
            <a:avLst/>
          </a:prstGeom>
          <a:noFill/>
          <a:scene3d>
            <a:camera prst="orthographicFront"/>
            <a:lightRig rig="threePt" dir="t"/>
          </a:scene3d>
          <a:sp3d prstMaterial="plastic"/>
        </p:spPr>
        <p:txBody>
          <a:bodyPr wrap="square">
            <a:spAutoFit/>
          </a:bodyPr>
          <a:lstStyle/>
          <a:p>
            <a:pPr algn="ctr"/>
            <a:r>
              <a:rPr lang="en-US" spc="600" dirty="0" smtClean="0">
                <a:ln cap="flat">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gradFill>
                  <a:gsLst>
                    <a:gs pos="0">
                      <a:schemeClr val="accent1">
                        <a:lumMod val="5000"/>
                        <a:lumOff val="95000"/>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atin typeface="+mj-lt"/>
                <a:hlinkClick r:id="rId3"/>
              </a:rPr>
              <a:t>juliazozulia.github.io</a:t>
            </a:r>
            <a:endParaRPr lang="en-US" spc="600" dirty="0">
              <a:ln cap="flat">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gradFill>
                <a:gsLst>
                  <a:gs pos="0">
                    <a:schemeClr val="accent1">
                      <a:lumMod val="5000"/>
                      <a:lumOff val="95000"/>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atin typeface="+mj-lt"/>
            </a:endParaRPr>
          </a:p>
        </p:txBody>
      </p:sp>
      <p:pic>
        <p:nvPicPr>
          <p:cNvPr id="11" name="Graphic 10" descr="User" title="Icon - Presenter Name">
            <a:extLst>
              <a:ext uri="{FF2B5EF4-FFF2-40B4-BE49-F238E27FC236}">
                <a16:creationId xmlns:a16="http://schemas.microsoft.com/office/drawing/2014/main" id="{CB7DE048-B12A-41D3-B89F-B56544FA94F7}"/>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xmlns="" r:embed="rId5"/>
              </a:ext>
            </a:extLst>
          </a:blip>
          <a:stretch>
            <a:fillRect/>
          </a:stretch>
        </p:blipFill>
        <p:spPr>
          <a:xfrm>
            <a:off x="4308371" y="3061212"/>
            <a:ext cx="558449" cy="558449"/>
          </a:xfrm>
          <a:prstGeom prst="rect">
            <a:avLst/>
          </a:prstGeom>
        </p:spPr>
      </p:pic>
      <p:sp>
        <p:nvSpPr>
          <p:cNvPr id="14" name="Subtitle 2">
            <a:extLst>
              <a:ext uri="{FF2B5EF4-FFF2-40B4-BE49-F238E27FC236}">
                <a16:creationId xmlns:a16="http://schemas.microsoft.com/office/drawing/2014/main" id="{A62C97B6-F2B5-4806-AB83-0CC32DF096AE}"/>
              </a:ext>
            </a:extLst>
          </p:cNvPr>
          <p:cNvSpPr txBox="1">
            <a:spLocks/>
          </p:cNvSpPr>
          <p:nvPr/>
        </p:nvSpPr>
        <p:spPr>
          <a:xfrm>
            <a:off x="5103215" y="3061213"/>
            <a:ext cx="3345046" cy="558449"/>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buClr>
                <a:srgbClr val="00B0F0"/>
              </a:buClr>
            </a:pPr>
            <a:r>
              <a:rPr lang="en-US" sz="1800" spc="300" noProof="0" dirty="0" smtClean="0">
                <a:latin typeface="+mj-lt"/>
                <a:cs typeface="Gill Sans" panose="020B0502020104020203" pitchFamily="34" charset="-79"/>
              </a:rPr>
              <a:t>Julia Zozulia</a:t>
            </a:r>
            <a:endParaRPr kumimoji="0" lang="en-US" sz="1800" u="none" strike="noStrike" kern="1200" cap="none" spc="300" normalizeH="0" baseline="0" noProof="0" dirty="0">
              <a:ln>
                <a:noFill/>
              </a:ln>
              <a:effectLst/>
              <a:uLnTx/>
              <a:uFillTx/>
              <a:latin typeface="+mj-lt"/>
              <a:cs typeface="Gill Sans" panose="020B0502020104020203" pitchFamily="34" charset="-79"/>
            </a:endParaRPr>
          </a:p>
        </p:txBody>
      </p:sp>
      <p:sp>
        <p:nvSpPr>
          <p:cNvPr id="15" name="Text Placeholder 17">
            <a:extLst>
              <a:ext uri="{FF2B5EF4-FFF2-40B4-BE49-F238E27FC236}">
                <a16:creationId xmlns:a16="http://schemas.microsoft.com/office/drawing/2014/main" id="{D6C1F9A6-DF05-40A3-A22A-A5F42139BD96}"/>
              </a:ext>
            </a:extLst>
          </p:cNvPr>
          <p:cNvSpPr txBox="1">
            <a:spLocks/>
          </p:cNvSpPr>
          <p:nvPr/>
        </p:nvSpPr>
        <p:spPr>
          <a:xfrm>
            <a:off x="5103221" y="4006497"/>
            <a:ext cx="3193614" cy="517480"/>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dirty="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dirty="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dirty="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dirty="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dirty="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0B0F0"/>
              </a:buClr>
            </a:pPr>
            <a:r>
              <a:rPr lang="en-US" sz="1800" spc="300" dirty="0" smtClean="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latin typeface="+mj-lt"/>
                <a:cs typeface="Gill Sans Light" panose="020B0302020104020203" pitchFamily="34" charset="-79"/>
                <a:hlinkClick r:id="rId6"/>
              </a:rPr>
              <a:t>github.com/</a:t>
            </a:r>
            <a:r>
              <a:rPr lang="en-US" sz="1800" spc="300" dirty="0" err="1" smtClean="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latin typeface="+mj-lt"/>
                <a:cs typeface="Gill Sans Light" panose="020B0302020104020203" pitchFamily="34" charset="-79"/>
                <a:hlinkClick r:id="rId6"/>
              </a:rPr>
              <a:t>JuliaZozulia</a:t>
            </a:r>
            <a:r>
              <a:rPr lang="en-US" sz="1800" spc="300" dirty="0" smtClean="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latin typeface="+mj-lt"/>
                <a:cs typeface="Gill Sans Light" panose="020B0302020104020203" pitchFamily="34" charset="-79"/>
                <a:hlinkClick r:id="rId6"/>
              </a:rPr>
              <a:t>/</a:t>
            </a:r>
            <a:r>
              <a:rPr lang="en-US" sz="1800" spc="300" dirty="0" err="1" smtClean="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latin typeface="+mj-lt"/>
                <a:cs typeface="Gill Sans Light" panose="020B0302020104020203" pitchFamily="34" charset="-79"/>
                <a:hlinkClick r:id="rId6"/>
              </a:rPr>
              <a:t>Predicting_utilitiy_cost</a:t>
            </a:r>
            <a:r>
              <a:rPr lang="en-US" sz="1800" spc="300" dirty="0" smtClean="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latin typeface="+mj-lt"/>
                <a:cs typeface="Gill Sans Light" panose="020B0302020104020203" pitchFamily="34" charset="-79"/>
                <a:hlinkClick r:id="rId6"/>
              </a:rPr>
              <a:t> </a:t>
            </a:r>
            <a:endParaRPr kumimoji="0" lang="en-US" sz="1800" strike="noStrike" kern="1200" cap="none" spc="300" normalizeH="0" baseline="0" noProof="0" dirty="0">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uLnTx/>
              <a:uFillTx/>
              <a:latin typeface="+mj-lt"/>
              <a:cs typeface="Gill Sans Light" panose="020B0302020104020203" pitchFamily="34" charset="-79"/>
            </a:endParaRPr>
          </a:p>
        </p:txBody>
      </p:sp>
      <p:pic>
        <p:nvPicPr>
          <p:cNvPr id="12" name="Graphic 11" descr="Envelope" title="Icon Presenter Email">
            <a:extLst>
              <a:ext uri="{FF2B5EF4-FFF2-40B4-BE49-F238E27FC236}">
                <a16:creationId xmlns:a16="http://schemas.microsoft.com/office/drawing/2014/main" id="{DA1E1FC6-9F80-4CAF-ACF2-AB062937A457}"/>
              </a:ext>
            </a:extLst>
          </p:cNvPr>
          <p:cNvPicPr>
            <a:picLocks noChangeAspect="1"/>
          </p:cNvPicPr>
          <p:nvPr/>
        </p:nvPicPr>
        <p:blipFill>
          <a:blip r:embed="rId7" cstate="screen">
            <a:extLst>
              <a:ext uri="{28A0092B-C50C-407E-A947-70E740481C1C}">
                <a14:useLocalDpi xmlns:a14="http://schemas.microsoft.com/office/drawing/2010/main"/>
              </a:ext>
              <a:ext uri="{96DAC541-7B7A-43D3-8B79-37D633B846F1}">
                <asvg:svgBlip xmlns:asvg="http://schemas.microsoft.com/office/drawing/2016/SVG/main" xmlns="" r:embed="rId10"/>
              </a:ext>
            </a:extLst>
          </a:blip>
          <a:stretch>
            <a:fillRect/>
          </a:stretch>
        </p:blipFill>
        <p:spPr>
          <a:xfrm>
            <a:off x="4308371" y="4964360"/>
            <a:ext cx="558449" cy="558449"/>
          </a:xfrm>
          <a:prstGeom prst="rect">
            <a:avLst/>
          </a:prstGeom>
        </p:spPr>
      </p:pic>
      <p:sp>
        <p:nvSpPr>
          <p:cNvPr id="16" name="Text Placeholder 18">
            <a:extLst>
              <a:ext uri="{FF2B5EF4-FFF2-40B4-BE49-F238E27FC236}">
                <a16:creationId xmlns:a16="http://schemas.microsoft.com/office/drawing/2014/main" id="{E0127FD3-DBF1-49D0-8E40-2DB72E1AEC7C}"/>
              </a:ext>
            </a:extLst>
          </p:cNvPr>
          <p:cNvSpPr txBox="1">
            <a:spLocks/>
          </p:cNvSpPr>
          <p:nvPr/>
        </p:nvSpPr>
        <p:spPr>
          <a:xfrm>
            <a:off x="5103221" y="5032398"/>
            <a:ext cx="3345040" cy="355185"/>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500"/>
              </a:spcAft>
              <a:buClr>
                <a:srgbClr val="00B0F0"/>
              </a:buClr>
              <a:buSzTx/>
              <a:buFont typeface="Arial" panose="020B0604020202020204" pitchFamily="34" charset="0"/>
              <a:buNone/>
              <a:tabLst/>
              <a:defRPr/>
            </a:pPr>
            <a:r>
              <a:rPr kumimoji="0" lang="en-US" sz="1800" u="none" strike="noStrike" kern="1200" cap="none" spc="300" normalizeH="0" baseline="0" noProof="0" dirty="0" smtClean="0">
                <a:ln>
                  <a:noFill/>
                </a:ln>
                <a:effectLst/>
                <a:uLnTx/>
                <a:uFillTx/>
                <a:latin typeface="+mj-lt"/>
                <a:cs typeface="Gill Sans Light" panose="020B0302020104020203" pitchFamily="34" charset="-79"/>
              </a:rPr>
              <a:t>y.s.zozulia@gmail.com</a:t>
            </a: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pic>
        <p:nvPicPr>
          <p:cNvPr id="2" name="Picture 1"/>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308371" y="4098218"/>
            <a:ext cx="512640" cy="512640"/>
          </a:xfrm>
          <a:prstGeom prst="rect">
            <a:avLst/>
          </a:prstGeom>
        </p:spPr>
      </p:pic>
    </p:spTree>
    <p:extLst>
      <p:ext uri="{BB962C8B-B14F-4D97-AF65-F5344CB8AC3E}">
        <p14:creationId xmlns:p14="http://schemas.microsoft.com/office/powerpoint/2010/main" val="9277275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Picture Placeholder 6"/>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7864" b="7864"/>
          <a:stretch>
            <a:fillRect/>
          </a:stretch>
        </p:blipFill>
        <p:spPr/>
      </p:pic>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r>
              <a:rPr lang="en-US" dirty="0">
                <a:latin typeface="Sitka Heading" panose="02000505000000020004" pitchFamily="2" charset="0"/>
              </a:rPr>
              <a:t>Potential </a:t>
            </a:r>
            <a:r>
              <a:rPr lang="en-US" dirty="0" smtClean="0">
                <a:latin typeface="Sitka Heading" panose="02000505000000020004" pitchFamily="2" charset="0"/>
              </a:rPr>
              <a:t>clients:</a:t>
            </a:r>
            <a:endParaRPr lang="en-US" dirty="0">
              <a:latin typeface="Sitka Heading" panose="02000505000000020004" pitchFamily="2" charset="0"/>
            </a:endParaRP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a:xfrm>
            <a:off x="5767754" y="1048215"/>
            <a:ext cx="6043246" cy="5213689"/>
          </a:xfrm>
        </p:spPr>
        <p:txBody>
          <a:bodyPr>
            <a:normAutofit/>
          </a:bodyPr>
          <a:lstStyle/>
          <a:p>
            <a:pPr algn="just" fontAlgn="base"/>
            <a:r>
              <a:rPr lang="en-US" dirty="0">
                <a:latin typeface="Sitka Display" panose="02000505000000020004" pitchFamily="2" charset="0"/>
              </a:rPr>
              <a:t>homeowners thinking about home improvements or buying new appliances, answering the questions like “how much will I save if I insulate my attic”, or “should I really install smart thermostat”;</a:t>
            </a:r>
          </a:p>
          <a:p>
            <a:pPr algn="just" fontAlgn="base"/>
            <a:r>
              <a:rPr lang="en-US" dirty="0">
                <a:latin typeface="Sitka Display" panose="02000505000000020004" pitchFamily="2" charset="0"/>
              </a:rPr>
              <a:t>contractors helping to persuade customers to renovation project;</a:t>
            </a:r>
          </a:p>
          <a:p>
            <a:pPr algn="just" fontAlgn="base"/>
            <a:r>
              <a:rPr lang="en-US" dirty="0">
                <a:latin typeface="Sitka Display" panose="02000505000000020004" pitchFamily="2" charset="0"/>
              </a:rPr>
              <a:t>real estate brokers, helping make their customers more informed decisions by estimating </a:t>
            </a:r>
            <a:r>
              <a:rPr lang="en-US" dirty="0" smtClean="0">
                <a:latin typeface="Sitka Display" panose="02000505000000020004" pitchFamily="2" charset="0"/>
              </a:rPr>
              <a:t>heating </a:t>
            </a:r>
            <a:r>
              <a:rPr lang="en-US" dirty="0">
                <a:latin typeface="Sitka Display" panose="02000505000000020004" pitchFamily="2" charset="0"/>
              </a:rPr>
              <a:t>and electric utilities cost</a:t>
            </a:r>
            <a:r>
              <a:rPr lang="en-US" dirty="0" smtClean="0">
                <a:latin typeface="Sitka Display" panose="02000505000000020004" pitchFamily="2" charset="0"/>
              </a:rPr>
              <a:t>.</a:t>
            </a:r>
          </a:p>
          <a:p>
            <a:pPr algn="just" fontAlgn="base"/>
            <a:endParaRPr lang="en-US" dirty="0">
              <a:latin typeface="Sitka Display" panose="02000505000000020004" pitchFamily="2" charset="0"/>
            </a:endParaRPr>
          </a:p>
          <a:p>
            <a:pPr marL="0" indent="0" algn="just">
              <a:buNone/>
            </a:pPr>
            <a:r>
              <a:rPr lang="en-US" dirty="0" smtClean="0">
                <a:latin typeface="Sitka Display" panose="02000505000000020004" pitchFamily="2" charset="0"/>
              </a:rPr>
              <a:t>The model </a:t>
            </a:r>
            <a:r>
              <a:rPr lang="en-US" dirty="0">
                <a:latin typeface="Sitka Display" panose="02000505000000020004" pitchFamily="2" charset="0"/>
              </a:rPr>
              <a:t>will allow a variety of home improvement vendors/contractors to give the customer a very quick estimate of potential savings associated with updating of heating/cooling equipment, insulation, windows, appliances, etc. </a:t>
            </a:r>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2</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xmlns="" val="1"/>
              </a:ext>
            </a:extLst>
          </p:cNvPr>
          <p:cNvSpPr/>
          <p:nvPr/>
        </p:nvSpPr>
        <p:spPr>
          <a:xfrm>
            <a:off x="0" y="-13504"/>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253735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5" name="Picture 2" descr="https://www.eia.gov/homepage/images/features/EE_featureimag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22" y="4591810"/>
            <a:ext cx="4303643" cy="2298026"/>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https://www.eia.gov/homepage/images/features/EE_featureimag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21" y="1300884"/>
            <a:ext cx="4303643" cy="2298026"/>
          </a:xfrm>
          <a:prstGeom prst="rect">
            <a:avLst/>
          </a:prstGeom>
          <a:noFill/>
          <a:extLst>
            <a:ext uri="{909E8E84-426E-40DD-AFC4-6F175D3DCCD1}">
              <a14:hiddenFill xmlns:a14="http://schemas.microsoft.com/office/drawing/2010/main">
                <a:solidFill>
                  <a:srgbClr val="FFFFFF"/>
                </a:solidFill>
              </a14:hiddenFill>
            </a:ext>
          </a:extLst>
        </p:spPr>
      </p:pic>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a:xfrm>
            <a:off x="5508702" y="365125"/>
            <a:ext cx="6683298" cy="573989"/>
          </a:xfrm>
        </p:spPr>
        <p:txBody>
          <a:bodyPr>
            <a:normAutofit fontScale="90000"/>
          </a:bodyPr>
          <a:lstStyle/>
          <a:p>
            <a:r>
              <a:rPr lang="en-US" dirty="0" smtClean="0">
                <a:latin typeface="Sitka Heading" panose="02000505000000020004" pitchFamily="2" charset="0"/>
              </a:rPr>
              <a:t>Data</a:t>
            </a:r>
            <a:endParaRPr lang="en-US" dirty="0">
              <a:latin typeface="Sitka Heading" panose="02000505000000020004" pitchFamily="2" charset="0"/>
            </a:endParaRP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a:xfrm>
            <a:off x="4651513" y="1625512"/>
            <a:ext cx="7159487" cy="4636392"/>
          </a:xfrm>
        </p:spPr>
        <p:txBody>
          <a:bodyPr>
            <a:normAutofit/>
          </a:bodyPr>
          <a:lstStyle/>
          <a:p>
            <a:pPr marL="0" indent="0" algn="just" fontAlgn="base">
              <a:buNone/>
            </a:pPr>
            <a:r>
              <a:rPr lang="en-US" dirty="0">
                <a:latin typeface="Sitka Display" panose="02000505000000020004" pitchFamily="2" charset="0"/>
              </a:rPr>
              <a:t>The data is provided by U.S. Energy Information Administration in their residential energy consumption survey (</a:t>
            </a:r>
            <a:r>
              <a:rPr lang="en-US" dirty="0">
                <a:latin typeface="Sitka Display" panose="02000505000000020004" pitchFamily="2" charset="0"/>
                <a:hlinkClick r:id="rId3"/>
              </a:rPr>
              <a:t>RECS</a:t>
            </a:r>
            <a:r>
              <a:rPr lang="en-US" dirty="0">
                <a:latin typeface="Sitka Display" panose="02000505000000020004" pitchFamily="2" charset="0"/>
              </a:rPr>
              <a:t>) for the 2015 year</a:t>
            </a:r>
            <a:r>
              <a:rPr lang="en-US" dirty="0" smtClean="0">
                <a:latin typeface="Sitka Display" panose="02000505000000020004" pitchFamily="2" charset="0"/>
              </a:rPr>
              <a:t>.</a:t>
            </a:r>
          </a:p>
          <a:p>
            <a:pPr marL="0" indent="0" algn="just" fontAlgn="base">
              <a:buNone/>
            </a:pPr>
            <a:r>
              <a:rPr lang="en-US" dirty="0" smtClean="0">
                <a:latin typeface="Sitka Display" panose="02000505000000020004" pitchFamily="2" charset="0"/>
              </a:rPr>
              <a:t>Data has:</a:t>
            </a:r>
          </a:p>
          <a:p>
            <a:pPr lvl="1" algn="just" fontAlgn="base"/>
            <a:r>
              <a:rPr lang="en-US" dirty="0" smtClean="0">
                <a:latin typeface="Sitka Display" panose="02000505000000020004" pitchFamily="2" charset="0"/>
              </a:rPr>
              <a:t>5686 households (rows);</a:t>
            </a:r>
          </a:p>
          <a:p>
            <a:pPr lvl="1" algn="just" fontAlgn="base"/>
            <a:r>
              <a:rPr lang="en-US" dirty="0" smtClean="0">
                <a:latin typeface="Sitka Display" panose="02000505000000020004" pitchFamily="2" charset="0"/>
              </a:rPr>
              <a:t>759 attributes (columns).</a:t>
            </a:r>
          </a:p>
          <a:p>
            <a:pPr marL="0" indent="0" algn="just" fontAlgn="base">
              <a:buNone/>
            </a:pPr>
            <a:r>
              <a:rPr lang="en-US" dirty="0" smtClean="0">
                <a:latin typeface="Sitka Display" panose="02000505000000020004" pitchFamily="2" charset="0"/>
              </a:rPr>
              <a:t>Missing values:</a:t>
            </a:r>
          </a:p>
          <a:p>
            <a:pPr lvl="1"/>
            <a:r>
              <a:rPr lang="en-US" dirty="0" smtClean="0">
                <a:latin typeface="Sitka Display" panose="02000505000000020004" pitchFamily="2" charset="0"/>
              </a:rPr>
              <a:t>Numerical:</a:t>
            </a:r>
            <a:r>
              <a:rPr lang="en-US" dirty="0">
                <a:latin typeface="Sitka Display" panose="02000505000000020004" pitchFamily="2" charset="0"/>
              </a:rPr>
              <a:t>  </a:t>
            </a:r>
            <a:r>
              <a:rPr lang="en-US" dirty="0" smtClean="0">
                <a:latin typeface="Sitka Display" panose="02000505000000020004" pitchFamily="2" charset="0"/>
              </a:rPr>
              <a:t>most replaced with 0, some with </a:t>
            </a:r>
            <a:r>
              <a:rPr lang="en-US" dirty="0">
                <a:latin typeface="Sitka Display" panose="02000505000000020004" pitchFamily="2" charset="0"/>
              </a:rPr>
              <a:t>maximum or minimum of the </a:t>
            </a:r>
            <a:r>
              <a:rPr lang="en-US" dirty="0" smtClean="0">
                <a:latin typeface="Sitka Display" panose="02000505000000020004" pitchFamily="2" charset="0"/>
              </a:rPr>
              <a:t>column.</a:t>
            </a:r>
          </a:p>
          <a:p>
            <a:pPr lvl="1"/>
            <a:r>
              <a:rPr lang="en-US" dirty="0" smtClean="0">
                <a:latin typeface="Sitka Display" panose="02000505000000020004" pitchFamily="2" charset="0"/>
              </a:rPr>
              <a:t>Categorical: variables </a:t>
            </a:r>
            <a:r>
              <a:rPr lang="en-US" dirty="0">
                <a:latin typeface="Sitka Display" panose="02000505000000020004" pitchFamily="2" charset="0"/>
              </a:rPr>
              <a:t>with “Yes”/”No” </a:t>
            </a:r>
            <a:r>
              <a:rPr lang="en-US" dirty="0" smtClean="0">
                <a:latin typeface="Sitka Display" panose="02000505000000020004" pitchFamily="2" charset="0"/>
              </a:rPr>
              <a:t>filled </a:t>
            </a:r>
            <a:r>
              <a:rPr lang="en-US" dirty="0">
                <a:latin typeface="Sitka Display" panose="02000505000000020004" pitchFamily="2" charset="0"/>
              </a:rPr>
              <a:t>with “No”, some with default, and some with most common values</a:t>
            </a:r>
            <a:r>
              <a:rPr lang="en-US" dirty="0" smtClean="0">
                <a:latin typeface="Sitka Display" panose="02000505000000020004" pitchFamily="2" charset="0"/>
              </a:rPr>
              <a:t>.</a:t>
            </a:r>
            <a:endParaRPr lang="en-US" dirty="0">
              <a:latin typeface="Sitka Display" panose="02000505000000020004" pitchFamily="2" charset="0"/>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a:xfrm>
            <a:off x="5508702" y="1003687"/>
            <a:ext cx="6683298" cy="365125"/>
          </a:xfrm>
        </p:spPr>
        <p:txBody>
          <a:bodyPr>
            <a:normAutofit fontScale="62500" lnSpcReduction="20000"/>
          </a:bodyPr>
          <a:lstStyle/>
          <a:p>
            <a:r>
              <a:rPr lang="en-US" dirty="0" smtClean="0">
                <a:latin typeface="Sitka Display" panose="02000505000000020004" pitchFamily="2" charset="0"/>
              </a:rPr>
              <a:t>obtaining and wrangling</a:t>
            </a:r>
            <a:endParaRPr lang="en-US" dirty="0">
              <a:latin typeface="Sitka Display" panose="02000505000000020004" pitchFamily="2" charset="0"/>
            </a:endParaRPr>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3</a:t>
            </a:fld>
            <a:endParaRPr lang="en-US" dirty="0"/>
          </a:p>
        </p:txBody>
      </p:sp>
      <p:pic>
        <p:nvPicPr>
          <p:cNvPr id="6" name="Picture 5"/>
          <p:cNvPicPr>
            <a:picLocks noChangeAspect="1"/>
          </p:cNvPicPr>
          <p:nvPr/>
        </p:nvPicPr>
        <p:blipFill>
          <a:blip r:embed="rId4"/>
          <a:stretch>
            <a:fillRect/>
          </a:stretch>
        </p:blipFill>
        <p:spPr>
          <a:xfrm>
            <a:off x="0" y="-22732"/>
            <a:ext cx="4303642" cy="1323616"/>
          </a:xfrm>
          <a:prstGeom prst="rect">
            <a:avLst/>
          </a:prstGeom>
        </p:spPr>
      </p:pic>
      <p:pic>
        <p:nvPicPr>
          <p:cNvPr id="16" name="Picture 2" descr="https://www.eia.gov/homepage/images/features/EE_featureimag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087752"/>
            <a:ext cx="4303643" cy="2298026"/>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xmlns="" val="1"/>
              </a:ext>
            </a:extLst>
          </p:cNvPr>
          <p:cNvSpPr/>
          <p:nvPr/>
        </p:nvSpPr>
        <p:spPr>
          <a:xfrm>
            <a:off x="0" y="-13504"/>
            <a:ext cx="4303644" cy="6846932"/>
          </a:xfrm>
          <a:prstGeom prst="rect">
            <a:avLst/>
          </a:prstGeom>
          <a:gradFill flip="none" rotWithShape="1">
            <a:gsLst>
              <a:gs pos="0">
                <a:srgbClr val="01023B">
                  <a:alpha val="6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5318248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7382435" y="0"/>
            <a:ext cx="4809565" cy="6858000"/>
          </a:xfrm>
          <a:prstGeom prst="rect">
            <a:avLst/>
          </a:prstGeom>
          <a:gradFill flip="none" rotWithShape="1">
            <a:gsLst>
              <a:gs pos="100000">
                <a:srgbClr val="313545"/>
              </a:gs>
              <a:gs pos="79000">
                <a:srgbClr val="313443"/>
              </a:gs>
              <a:gs pos="99000">
                <a:schemeClr val="accent3">
                  <a:lumMod val="70000"/>
                </a:schemeClr>
              </a:gs>
            </a:gsLst>
            <a:path path="rect">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en-US" sz="2400" dirty="0">
                <a:latin typeface="Sitka Heading" panose="02000505000000020004" pitchFamily="2" charset="0"/>
              </a:rPr>
              <a:t>smart thermostats</a:t>
            </a: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a:xfrm>
            <a:off x="7792279" y="1625512"/>
            <a:ext cx="4086000" cy="4636392"/>
          </a:xfrm>
        </p:spPr>
        <p:txBody>
          <a:bodyPr wrap="square">
            <a:normAutofit fontScale="92500" lnSpcReduction="10000"/>
          </a:bodyPr>
          <a:lstStyle/>
          <a:p>
            <a:r>
              <a:rPr lang="en-US" dirty="0">
                <a:latin typeface="Sitka Display" panose="02000505000000020004" pitchFamily="2" charset="0"/>
              </a:rPr>
              <a:t>Distribution of temperatures for homes with smart thermostats look smoother than those </a:t>
            </a:r>
            <a:r>
              <a:rPr lang="en-US" dirty="0" smtClean="0">
                <a:latin typeface="Sitka Display" panose="02000505000000020004" pitchFamily="2" charset="0"/>
              </a:rPr>
              <a:t>without, </a:t>
            </a:r>
            <a:r>
              <a:rPr lang="en-US" dirty="0">
                <a:latin typeface="Sitka Display" panose="02000505000000020004" pitchFamily="2" charset="0"/>
              </a:rPr>
              <a:t>instead of uneven binomial distribution, we see almost perfect normal one. </a:t>
            </a:r>
          </a:p>
          <a:p>
            <a:r>
              <a:rPr lang="en-US" dirty="0">
                <a:latin typeface="Sitka Display" panose="02000505000000020004" pitchFamily="2" charset="0"/>
              </a:rPr>
              <a:t>Smother normal distribution makes households with smart thermostats easier to predict. </a:t>
            </a:r>
          </a:p>
          <a:p>
            <a:r>
              <a:rPr lang="en-US" dirty="0">
                <a:latin typeface="Sitka Display" panose="02000505000000020004" pitchFamily="2" charset="0"/>
              </a:rPr>
              <a:t>50% quantile for temperature when someone at home or at night quantile is the same for people with smart thermostats and without, while temperature when no one at home is noticeably lower.</a:t>
            </a:r>
          </a:p>
          <a:p>
            <a:r>
              <a:rPr lang="en-US" dirty="0">
                <a:latin typeface="Sitka Display" panose="02000505000000020004" pitchFamily="2" charset="0"/>
              </a:rPr>
              <a:t>If our goal is to minimize consumption, it would make sense to promote using a smart thermostat. </a:t>
            </a:r>
          </a:p>
        </p:txBody>
      </p:sp>
      <p:sp>
        <p:nvSpPr>
          <p:cNvPr id="4" name="Text Placeholder 3">
            <a:extLst>
              <a:ext uri="{FF2B5EF4-FFF2-40B4-BE49-F238E27FC236}">
                <a16:creationId xmlns:a16="http://schemas.microsoft.com/office/drawing/2014/main" id="{46E2CC9E-302A-4500-B0E3-4BE84867E197}"/>
              </a:ext>
            </a:extLst>
          </p:cNvPr>
          <p:cNvSpPr>
            <a:spLocks noGrp="1"/>
          </p:cNvSpPr>
          <p:nvPr>
            <p:ph type="body" idx="13"/>
          </p:nvPr>
        </p:nvSpPr>
        <p:spPr/>
        <p:txBody>
          <a:bodyPr/>
          <a:lstStyle/>
          <a:p>
            <a:r>
              <a:rPr lang="en-US" sz="1600" spc="0" dirty="0" smtClean="0">
                <a:solidFill>
                  <a:schemeClr val="bg1">
                    <a:lumMod val="75000"/>
                  </a:schemeClr>
                </a:solidFill>
                <a:latin typeface="Sitka Heading" panose="02000505000000020004" pitchFamily="2" charset="0"/>
              </a:rPr>
              <a:t>Do they helps </a:t>
            </a:r>
            <a:r>
              <a:rPr lang="en-US" sz="1600" spc="0" dirty="0">
                <a:solidFill>
                  <a:schemeClr val="bg1">
                    <a:lumMod val="75000"/>
                  </a:schemeClr>
                </a:solidFill>
                <a:latin typeface="Sitka Heading" panose="02000505000000020004" pitchFamily="2" charset="0"/>
              </a:rPr>
              <a:t>to lower the temperature when not </a:t>
            </a:r>
            <a:r>
              <a:rPr lang="en-US" sz="1600" spc="0" dirty="0" smtClean="0">
                <a:solidFill>
                  <a:schemeClr val="bg1">
                    <a:lumMod val="75000"/>
                  </a:schemeClr>
                </a:solidFill>
                <a:latin typeface="Sitka Heading" panose="02000505000000020004" pitchFamily="2" charset="0"/>
              </a:rPr>
              <a:t>needed?</a:t>
            </a:r>
            <a:endParaRPr lang="en-US" sz="1600" spc="0" dirty="0">
              <a:solidFill>
                <a:schemeClr val="bg1">
                  <a:lumMod val="75000"/>
                </a:schemeClr>
              </a:solidFill>
              <a:latin typeface="Sitka Heading" panose="02000505000000020004" pitchFamily="2" charset="0"/>
            </a:endParaRPr>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4</a:t>
            </a:fld>
            <a:endParaRPr lang="en-US" dirty="0"/>
          </a:p>
        </p:txBody>
      </p:sp>
      <p:sp>
        <p:nvSpPr>
          <p:cNvPr id="11" name="Text Placeholder 9">
            <a:extLst>
              <a:ext uri="{FF2B5EF4-FFF2-40B4-BE49-F238E27FC236}">
                <a16:creationId xmlns:a16="http://schemas.microsoft.com/office/drawing/2014/main" id="{FB2DFED1-D58A-4B73-9945-B3E86779455A}"/>
              </a:ext>
            </a:extLst>
          </p:cNvPr>
          <p:cNvSpPr txBox="1">
            <a:spLocks/>
          </p:cNvSpPr>
          <p:nvPr/>
        </p:nvSpPr>
        <p:spPr>
          <a:xfrm>
            <a:off x="2102225" y="845614"/>
            <a:ext cx="3612775" cy="565743"/>
          </a:xfrm>
          <a:prstGeom prst="rect">
            <a:avLst/>
          </a:prstGeom>
        </p:spPr>
        <p:txBody>
          <a:bodyPr vert="horz" lIns="0" tIns="45720" rIns="0" bIns="45720" rtlCol="0" anchor="ctr">
            <a:normAutofit fontScale="55000" lnSpcReduction="20000"/>
          </a:bodyPr>
          <a:lstStyle>
            <a:lvl1pPr marL="0" indent="0" algn="l" defTabSz="914400" rtl="0" eaLnBrk="1" latinLnBrk="0" hangingPunct="1">
              <a:lnSpc>
                <a:spcPct val="150000"/>
              </a:lnSpc>
              <a:spcBef>
                <a:spcPts val="1000"/>
              </a:spcBef>
              <a:buFont typeface="Arial" panose="020B0604020202020204" pitchFamily="34" charset="0"/>
              <a:buNone/>
              <a:defRPr sz="2000" kern="1200" spc="600">
                <a:solidFill>
                  <a:schemeClr val="bg1"/>
                </a:solidFill>
                <a:latin typeface="+mn-lt"/>
                <a:ea typeface="+mn-ea"/>
                <a:cs typeface="+mn-cs"/>
              </a:defRPr>
            </a:lvl1pPr>
            <a:lvl2pPr marL="457200" indent="0" algn="l" defTabSz="914400" rtl="0" eaLnBrk="1" latinLnBrk="0" hangingPunct="1">
              <a:lnSpc>
                <a:spcPct val="15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5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pc="300" dirty="0" smtClean="0">
                <a:solidFill>
                  <a:schemeClr val="tx1">
                    <a:lumMod val="85000"/>
                    <a:lumOff val="15000"/>
                  </a:schemeClr>
                </a:solidFill>
                <a:latin typeface="Sitka Display" panose="02000505000000020004" pitchFamily="2" charset="0"/>
              </a:rPr>
              <a:t>Winter temperature vs. smart thermostats</a:t>
            </a:r>
            <a:endParaRPr lang="en-US" spc="300" dirty="0">
              <a:solidFill>
                <a:schemeClr val="tx1">
                  <a:lumMod val="85000"/>
                  <a:lumOff val="15000"/>
                </a:schemeClr>
              </a:solidFill>
              <a:latin typeface="Sitka Display" panose="02000505000000020004" pitchFamily="2" charset="0"/>
            </a:endParaRPr>
          </a:p>
        </p:txBody>
      </p:sp>
      <p:pic>
        <p:nvPicPr>
          <p:cNvPr id="6" name="Content Placeholder 5"/>
          <p:cNvPicPr>
            <a:picLocks noGrp="1" noChangeAspect="1"/>
          </p:cNvPicPr>
          <p:nvPr>
            <p:ph sz="quarter" idx="14"/>
          </p:nvPr>
        </p:nvPicPr>
        <p:blipFill>
          <a:blip r:embed="rId2"/>
          <a:stretch>
            <a:fillRect/>
          </a:stretch>
        </p:blipFill>
        <p:spPr>
          <a:xfrm>
            <a:off x="0" y="1719144"/>
            <a:ext cx="7382435" cy="4449127"/>
          </a:xfrm>
          <a:prstGeom prst="rect">
            <a:avLst/>
          </a:prstGeom>
        </p:spPr>
      </p:pic>
    </p:spTree>
    <p:extLst>
      <p:ext uri="{BB962C8B-B14F-4D97-AF65-F5344CB8AC3E}">
        <p14:creationId xmlns:p14="http://schemas.microsoft.com/office/powerpoint/2010/main" val="136338790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7382435" y="0"/>
            <a:ext cx="4809565" cy="6858000"/>
          </a:xfrm>
          <a:prstGeom prst="rect">
            <a:avLst/>
          </a:prstGeom>
          <a:gradFill flip="none" rotWithShape="1">
            <a:gsLst>
              <a:gs pos="100000">
                <a:srgbClr val="313545"/>
              </a:gs>
              <a:gs pos="79000">
                <a:srgbClr val="313443"/>
              </a:gs>
              <a:gs pos="99000">
                <a:schemeClr val="accent3">
                  <a:lumMod val="70000"/>
                </a:schemeClr>
              </a:gs>
            </a:gsLst>
            <a:path path="rect">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a:xfrm>
            <a:off x="7792278" y="365125"/>
            <a:ext cx="4399721" cy="573989"/>
          </a:xfrm>
        </p:spPr>
        <p:txBody>
          <a:bodyPr/>
          <a:lstStyle/>
          <a:p>
            <a:r>
              <a:rPr lang="en-US" sz="1900" dirty="0" smtClean="0">
                <a:latin typeface="Sitka Heading" panose="02000505000000020004" pitchFamily="2" charset="0"/>
              </a:rPr>
              <a:t>Owner occupied or rented</a:t>
            </a:r>
            <a:endParaRPr lang="en-US" sz="1900" dirty="0">
              <a:latin typeface="Sitka Heading" panose="02000505000000020004" pitchFamily="2" charset="0"/>
            </a:endParaRP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a:xfrm>
            <a:off x="7792279" y="1052128"/>
            <a:ext cx="4086000" cy="5209776"/>
          </a:xfrm>
        </p:spPr>
        <p:txBody>
          <a:bodyPr wrap="square">
            <a:normAutofit/>
          </a:bodyPr>
          <a:lstStyle/>
          <a:p>
            <a:r>
              <a:rPr lang="en-US" dirty="0"/>
              <a:t>People who rent spend more per </a:t>
            </a:r>
            <a:r>
              <a:rPr lang="en-US" dirty="0" smtClean="0"/>
              <a:t>sq. ft. </a:t>
            </a:r>
            <a:r>
              <a:rPr lang="en-US" dirty="0"/>
              <a:t>than whose who owns for every unit type, except for 2-4 units apartments. </a:t>
            </a:r>
            <a:endParaRPr lang="en-US" dirty="0" smtClean="0"/>
          </a:p>
          <a:p>
            <a:r>
              <a:rPr lang="en-US" dirty="0" smtClean="0"/>
              <a:t>Those</a:t>
            </a:r>
            <a:r>
              <a:rPr lang="en-US" dirty="0"/>
              <a:t>, knowing if the unit is owner or renters occupied, we can expect higher </a:t>
            </a:r>
            <a:r>
              <a:rPr lang="en-US" dirty="0" smtClean="0"/>
              <a:t>consumption.</a:t>
            </a:r>
          </a:p>
          <a:p>
            <a:r>
              <a:rPr lang="en-US" dirty="0" smtClean="0"/>
              <a:t>People </a:t>
            </a:r>
            <a:r>
              <a:rPr lang="en-US" dirty="0"/>
              <a:t>who occupied without payment of rent spend so much more. Perhaps, they are not financially responsible for </a:t>
            </a:r>
            <a:r>
              <a:rPr lang="en-US" dirty="0" smtClean="0"/>
              <a:t>utilities. Programs </a:t>
            </a:r>
            <a:r>
              <a:rPr lang="en-US" dirty="0"/>
              <a:t>which will educate people about the environmental impact of wasteful use for such people could make a </a:t>
            </a:r>
            <a:r>
              <a:rPr lang="en-US" dirty="0" smtClean="0"/>
              <a:t>difference</a:t>
            </a:r>
            <a:r>
              <a:rPr lang="en-US" dirty="0"/>
              <a:t>.</a:t>
            </a:r>
            <a:r>
              <a:rPr lang="en-US" dirty="0">
                <a:latin typeface="Sitka Display" panose="02000505000000020004" pitchFamily="2" charset="0"/>
              </a:rPr>
              <a:t> </a:t>
            </a:r>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5</a:t>
            </a:fld>
            <a:endParaRPr lang="en-US" dirty="0"/>
          </a:p>
        </p:txBody>
      </p:sp>
      <p:sp>
        <p:nvSpPr>
          <p:cNvPr id="11" name="Text Placeholder 9">
            <a:extLst>
              <a:ext uri="{FF2B5EF4-FFF2-40B4-BE49-F238E27FC236}">
                <a16:creationId xmlns:a16="http://schemas.microsoft.com/office/drawing/2014/main" id="{FB2DFED1-D58A-4B73-9945-B3E86779455A}"/>
              </a:ext>
            </a:extLst>
          </p:cNvPr>
          <p:cNvSpPr txBox="1">
            <a:spLocks/>
          </p:cNvSpPr>
          <p:nvPr/>
        </p:nvSpPr>
        <p:spPr>
          <a:xfrm>
            <a:off x="2110389" y="486385"/>
            <a:ext cx="3612775" cy="565743"/>
          </a:xfrm>
          <a:prstGeom prst="rect">
            <a:avLst/>
          </a:prstGeom>
        </p:spPr>
        <p:txBody>
          <a:bodyPr vert="horz" lIns="0" tIns="45720" rIns="0" bIns="45720" rtlCol="0" anchor="ctr">
            <a:normAutofit fontScale="55000" lnSpcReduction="20000"/>
          </a:bodyPr>
          <a:lstStyle>
            <a:lvl1pPr marL="0" indent="0" algn="l" defTabSz="914400" rtl="0" eaLnBrk="1" latinLnBrk="0" hangingPunct="1">
              <a:lnSpc>
                <a:spcPct val="150000"/>
              </a:lnSpc>
              <a:spcBef>
                <a:spcPts val="1000"/>
              </a:spcBef>
              <a:buFont typeface="Arial" panose="020B0604020202020204" pitchFamily="34" charset="0"/>
              <a:buNone/>
              <a:defRPr sz="2000" kern="1200" spc="600">
                <a:solidFill>
                  <a:schemeClr val="bg1"/>
                </a:solidFill>
                <a:latin typeface="+mn-lt"/>
                <a:ea typeface="+mn-ea"/>
                <a:cs typeface="+mn-cs"/>
              </a:defRPr>
            </a:lvl1pPr>
            <a:lvl2pPr marL="457200" indent="0" algn="l" defTabSz="914400" rtl="0" eaLnBrk="1" latinLnBrk="0" hangingPunct="1">
              <a:lnSpc>
                <a:spcPct val="15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5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pc="300" dirty="0">
                <a:solidFill>
                  <a:schemeClr val="tx1">
                    <a:lumMod val="85000"/>
                    <a:lumOff val="15000"/>
                  </a:schemeClr>
                </a:solidFill>
                <a:latin typeface="Sitka Display" panose="02000505000000020004" pitchFamily="2" charset="0"/>
              </a:rPr>
              <a:t>Energy usage per sq. ft. for housing unit types per own or rent</a:t>
            </a:r>
          </a:p>
        </p:txBody>
      </p:sp>
      <p:pic>
        <p:nvPicPr>
          <p:cNvPr id="9" name="Content Placeholder 8"/>
          <p:cNvPicPr>
            <a:picLocks noGrp="1" noChangeAspect="1"/>
          </p:cNvPicPr>
          <p:nvPr>
            <p:ph sz="quarter" idx="14"/>
          </p:nvPr>
        </p:nvPicPr>
        <p:blipFill>
          <a:blip r:embed="rId2"/>
          <a:stretch>
            <a:fillRect/>
          </a:stretch>
        </p:blipFill>
        <p:spPr>
          <a:xfrm>
            <a:off x="277585" y="1205249"/>
            <a:ext cx="6657976" cy="5599236"/>
          </a:xfrm>
          <a:prstGeom prst="rect">
            <a:avLst/>
          </a:prstGeom>
        </p:spPr>
      </p:pic>
    </p:spTree>
    <p:extLst>
      <p:ext uri="{BB962C8B-B14F-4D97-AF65-F5344CB8AC3E}">
        <p14:creationId xmlns:p14="http://schemas.microsoft.com/office/powerpoint/2010/main" val="158539069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7382435" y="0"/>
            <a:ext cx="4809565" cy="6858000"/>
          </a:xfrm>
          <a:prstGeom prst="rect">
            <a:avLst/>
          </a:prstGeom>
          <a:gradFill flip="none" rotWithShape="1">
            <a:gsLst>
              <a:gs pos="100000">
                <a:srgbClr val="313545"/>
              </a:gs>
              <a:gs pos="79000">
                <a:srgbClr val="313443"/>
              </a:gs>
              <a:gs pos="99000">
                <a:schemeClr val="accent3">
                  <a:lumMod val="70000"/>
                </a:schemeClr>
              </a:gs>
            </a:gsLst>
            <a:path path="rect">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en-US" dirty="0" smtClean="0">
                <a:latin typeface="Sitka Heading" panose="02000505000000020004" pitchFamily="2" charset="0"/>
              </a:rPr>
              <a:t>Modeling</a:t>
            </a:r>
            <a:endParaRPr lang="en-US" dirty="0">
              <a:latin typeface="Sitka Heading" panose="02000505000000020004" pitchFamily="2" charset="0"/>
            </a:endParaRP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a:xfrm>
            <a:off x="7792279" y="1625512"/>
            <a:ext cx="4086000" cy="4636392"/>
          </a:xfrm>
        </p:spPr>
        <p:txBody>
          <a:bodyPr wrap="square">
            <a:normAutofit/>
          </a:bodyPr>
          <a:lstStyle/>
          <a:p>
            <a:pPr algn="just"/>
            <a:r>
              <a:rPr lang="en-US" dirty="0" smtClean="0">
                <a:latin typeface="Sitka Display" panose="02000505000000020004" pitchFamily="2" charset="0"/>
              </a:rPr>
              <a:t>Explored: </a:t>
            </a:r>
            <a:r>
              <a:rPr lang="en-US" dirty="0" err="1">
                <a:latin typeface="Sitka Display" panose="02000505000000020004" pitchFamily="2" charset="0"/>
              </a:rPr>
              <a:t>ElasticNet</a:t>
            </a:r>
            <a:r>
              <a:rPr lang="en-US" dirty="0">
                <a:latin typeface="Sitka Display" panose="02000505000000020004" pitchFamily="2" charset="0"/>
              </a:rPr>
              <a:t>, SVM, Neural </a:t>
            </a:r>
            <a:r>
              <a:rPr lang="en-US" dirty="0" smtClean="0">
                <a:latin typeface="Sitka Display" panose="02000505000000020004" pitchFamily="2" charset="0"/>
              </a:rPr>
              <a:t>Network, </a:t>
            </a:r>
            <a:r>
              <a:rPr lang="en-US" dirty="0">
                <a:latin typeface="Sitka Display" panose="02000505000000020004" pitchFamily="2" charset="0"/>
              </a:rPr>
              <a:t>and </a:t>
            </a:r>
            <a:r>
              <a:rPr lang="en-US" dirty="0" err="1" smtClean="0">
                <a:latin typeface="Sitka Display" panose="02000505000000020004" pitchFamily="2" charset="0"/>
              </a:rPr>
              <a:t>LightGBM</a:t>
            </a:r>
            <a:r>
              <a:rPr lang="en-US" dirty="0" smtClean="0">
                <a:latin typeface="Sitka Display" panose="02000505000000020004" pitchFamily="2" charset="0"/>
              </a:rPr>
              <a:t> with </a:t>
            </a:r>
            <a:r>
              <a:rPr lang="en-US" dirty="0">
                <a:latin typeface="Sitka Display" panose="02000505000000020004" pitchFamily="2" charset="0"/>
              </a:rPr>
              <a:t>different sets of </a:t>
            </a:r>
            <a:r>
              <a:rPr lang="en-US" dirty="0" smtClean="0">
                <a:latin typeface="Sitka Display" panose="02000505000000020004" pitchFamily="2" charset="0"/>
              </a:rPr>
              <a:t>features.</a:t>
            </a:r>
            <a:endParaRPr lang="en-US" dirty="0">
              <a:latin typeface="Sitka Display" panose="02000505000000020004" pitchFamily="2" charset="0"/>
            </a:endParaRPr>
          </a:p>
          <a:p>
            <a:pPr algn="just"/>
            <a:r>
              <a:rPr lang="en-US" dirty="0" smtClean="0">
                <a:latin typeface="Sitka Display" panose="02000505000000020004" pitchFamily="2" charset="0"/>
              </a:rPr>
              <a:t>Test/train split: 85%/15%.</a:t>
            </a:r>
          </a:p>
          <a:p>
            <a:pPr algn="just"/>
            <a:r>
              <a:rPr lang="en-US" dirty="0" smtClean="0">
                <a:latin typeface="Sitka Display" panose="02000505000000020004" pitchFamily="2" charset="0"/>
              </a:rPr>
              <a:t>Hyper-parameters tuning: 5-fold cross-validation.</a:t>
            </a:r>
          </a:p>
          <a:p>
            <a:pPr algn="just"/>
            <a:r>
              <a:rPr lang="en-US" dirty="0" smtClean="0">
                <a:latin typeface="Sitka Display" panose="02000505000000020004" pitchFamily="2" charset="0"/>
              </a:rPr>
              <a:t>The </a:t>
            </a:r>
            <a:r>
              <a:rPr lang="en-US" dirty="0">
                <a:latin typeface="Sitka Display" panose="02000505000000020004" pitchFamily="2" charset="0"/>
              </a:rPr>
              <a:t>best </a:t>
            </a:r>
            <a:r>
              <a:rPr lang="en-US" dirty="0" smtClean="0">
                <a:latin typeface="Sitka Display" panose="02000505000000020004" pitchFamily="2" charset="0"/>
              </a:rPr>
              <a:t>performance: neural </a:t>
            </a:r>
            <a:r>
              <a:rPr lang="en-US" dirty="0">
                <a:latin typeface="Sitka Display" panose="02000505000000020004" pitchFamily="2" charset="0"/>
              </a:rPr>
              <a:t>network on a full subset of </a:t>
            </a:r>
            <a:r>
              <a:rPr lang="en-US" dirty="0" smtClean="0">
                <a:latin typeface="Sitka Display" panose="02000505000000020004" pitchFamily="2" charset="0"/>
              </a:rPr>
              <a:t>variables (test score: 0.78), </a:t>
            </a:r>
            <a:r>
              <a:rPr lang="en-US" dirty="0">
                <a:latin typeface="Sitka Display" panose="02000505000000020004" pitchFamily="2" charset="0"/>
              </a:rPr>
              <a:t>followed by </a:t>
            </a:r>
            <a:r>
              <a:rPr lang="en-US" dirty="0" err="1">
                <a:latin typeface="Sitka Display" panose="02000505000000020004" pitchFamily="2" charset="0"/>
              </a:rPr>
              <a:t>LightGBM</a:t>
            </a:r>
            <a:r>
              <a:rPr lang="en-US" dirty="0">
                <a:latin typeface="Sitka Display" panose="02000505000000020004" pitchFamily="2" charset="0"/>
              </a:rPr>
              <a:t> with 0.74.</a:t>
            </a:r>
          </a:p>
          <a:p>
            <a:pPr algn="just"/>
            <a:r>
              <a:rPr lang="en-US" dirty="0">
                <a:latin typeface="Sitka Display" panose="02000505000000020004" pitchFamily="2" charset="0"/>
              </a:rPr>
              <a:t>Using a subset of variables doesn’t improve the overall result. </a:t>
            </a:r>
          </a:p>
        </p:txBody>
      </p:sp>
      <p:sp>
        <p:nvSpPr>
          <p:cNvPr id="4" name="Text Placeholder 3">
            <a:extLst>
              <a:ext uri="{FF2B5EF4-FFF2-40B4-BE49-F238E27FC236}">
                <a16:creationId xmlns:a16="http://schemas.microsoft.com/office/drawing/2014/main" id="{46E2CC9E-302A-4500-B0E3-4BE84867E197}"/>
              </a:ext>
            </a:extLst>
          </p:cNvPr>
          <p:cNvSpPr>
            <a:spLocks noGrp="1"/>
          </p:cNvSpPr>
          <p:nvPr>
            <p:ph type="body" idx="13"/>
          </p:nvPr>
        </p:nvSpPr>
        <p:spPr/>
        <p:txBody>
          <a:bodyPr/>
          <a:lstStyle/>
          <a:p>
            <a:r>
              <a:rPr lang="en-US" sz="1600" dirty="0">
                <a:latin typeface="Sitka Heading" panose="02000505000000020004" pitchFamily="2" charset="0"/>
              </a:rPr>
              <a:t>a</a:t>
            </a:r>
            <a:r>
              <a:rPr lang="en-US" sz="1600" dirty="0" smtClean="0">
                <a:latin typeface="Sitka Heading" panose="02000505000000020004" pitchFamily="2" charset="0"/>
              </a:rPr>
              <a:t>nd feature engineering</a:t>
            </a:r>
            <a:endParaRPr lang="en-US" sz="1600" dirty="0">
              <a:latin typeface="Sitka Heading" panose="02000505000000020004" pitchFamily="2" charset="0"/>
            </a:endParaRPr>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6</a:t>
            </a:fld>
            <a:endParaRPr lang="en-US" dirty="0"/>
          </a:p>
        </p:txBody>
      </p:sp>
      <p:pic>
        <p:nvPicPr>
          <p:cNvPr id="7" name="Content Placeholder 6"/>
          <p:cNvPicPr>
            <a:picLocks noGrp="1" noChangeAspect="1"/>
          </p:cNvPicPr>
          <p:nvPr>
            <p:ph sz="quarter" idx="14"/>
          </p:nvPr>
        </p:nvPicPr>
        <p:blipFill rotWithShape="1">
          <a:blip r:embed="rId2">
            <a:extLst>
              <a:ext uri="{28A0092B-C50C-407E-A947-70E740481C1C}">
                <a14:useLocalDpi xmlns:a14="http://schemas.microsoft.com/office/drawing/2010/main" val="0"/>
              </a:ext>
            </a:extLst>
          </a:blip>
          <a:srcRect t="6514"/>
          <a:stretch/>
        </p:blipFill>
        <p:spPr>
          <a:xfrm>
            <a:off x="0" y="1694329"/>
            <a:ext cx="7415213" cy="3729231"/>
          </a:xfrm>
        </p:spPr>
      </p:pic>
      <mc:AlternateContent xmlns:mc="http://schemas.openxmlformats.org/markup-compatibility/2006" xmlns:a14="http://schemas.microsoft.com/office/drawing/2010/main">
        <mc:Choice Requires="a14">
          <p:sp>
            <p:nvSpPr>
              <p:cNvPr id="11" name="Text Placeholder 9">
                <a:extLst>
                  <a:ext uri="{FF2B5EF4-FFF2-40B4-BE49-F238E27FC236}">
                    <a16:creationId xmlns:a16="http://schemas.microsoft.com/office/drawing/2014/main" id="{FB2DFED1-D58A-4B73-9945-B3E86779455A}"/>
                  </a:ext>
                </a:extLst>
              </p:cNvPr>
              <p:cNvSpPr txBox="1">
                <a:spLocks/>
              </p:cNvSpPr>
              <p:nvPr/>
            </p:nvSpPr>
            <p:spPr>
              <a:xfrm>
                <a:off x="2102225" y="845614"/>
                <a:ext cx="3612775" cy="565743"/>
              </a:xfrm>
              <a:prstGeom prst="rect">
                <a:avLst/>
              </a:prstGeom>
            </p:spPr>
            <p:txBody>
              <a:bodyPr vert="horz" lIns="0" tIns="45720" rIns="0" bIns="45720" rtlCol="0" anchor="ctr">
                <a:normAutofit fontScale="55000" lnSpcReduction="20000"/>
              </a:bodyPr>
              <a:lstStyle>
                <a:lvl1pPr marL="0" indent="0" algn="l" defTabSz="914400" rtl="0" eaLnBrk="1" latinLnBrk="0" hangingPunct="1">
                  <a:lnSpc>
                    <a:spcPct val="150000"/>
                  </a:lnSpc>
                  <a:spcBef>
                    <a:spcPts val="1000"/>
                  </a:spcBef>
                  <a:buFont typeface="Arial" panose="020B0604020202020204" pitchFamily="34" charset="0"/>
                  <a:buNone/>
                  <a:defRPr sz="2000" kern="1200" spc="600">
                    <a:solidFill>
                      <a:schemeClr val="bg1"/>
                    </a:solidFill>
                    <a:latin typeface="+mn-lt"/>
                    <a:ea typeface="+mn-ea"/>
                    <a:cs typeface="+mn-cs"/>
                  </a:defRPr>
                </a:lvl1pPr>
                <a:lvl2pPr marL="457200" indent="0" algn="l" defTabSz="914400" rtl="0" eaLnBrk="1" latinLnBrk="0" hangingPunct="1">
                  <a:lnSpc>
                    <a:spcPct val="15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5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pc="300" dirty="0" smtClean="0">
                    <a:solidFill>
                      <a:schemeClr val="tx1">
                        <a:lumMod val="85000"/>
                        <a:lumOff val="15000"/>
                      </a:schemeClr>
                    </a:solidFill>
                    <a:latin typeface="Sitka Display" panose="02000505000000020004" pitchFamily="2" charset="0"/>
                  </a:rPr>
                  <a:t>Test </a:t>
                </a:r>
                <a14:m>
                  <m:oMath xmlns:m="http://schemas.openxmlformats.org/officeDocument/2006/math">
                    <m:sSup>
                      <m:sSupPr>
                        <m:ctrlPr>
                          <a:rPr lang="en-US" i="1" spc="300" dirty="0" smtClean="0">
                            <a:solidFill>
                              <a:schemeClr val="tx1">
                                <a:lumMod val="85000"/>
                                <a:lumOff val="15000"/>
                              </a:schemeClr>
                            </a:solidFill>
                            <a:latin typeface="Cambria Math" panose="02040503050406030204" pitchFamily="18" charset="0"/>
                          </a:rPr>
                        </m:ctrlPr>
                      </m:sSupPr>
                      <m:e>
                        <m:r>
                          <a:rPr lang="en-US" b="0" i="1" spc="300" dirty="0" smtClean="0">
                            <a:solidFill>
                              <a:schemeClr val="tx1">
                                <a:lumMod val="85000"/>
                                <a:lumOff val="15000"/>
                              </a:schemeClr>
                            </a:solidFill>
                            <a:latin typeface="Cambria Math" panose="02040503050406030204" pitchFamily="18" charset="0"/>
                          </a:rPr>
                          <m:t>𝑟</m:t>
                        </m:r>
                      </m:e>
                      <m:sup>
                        <m:r>
                          <a:rPr lang="en-US" b="0" i="1" spc="300" dirty="0" smtClean="0">
                            <a:solidFill>
                              <a:schemeClr val="tx1">
                                <a:lumMod val="85000"/>
                                <a:lumOff val="15000"/>
                              </a:schemeClr>
                            </a:solidFill>
                            <a:latin typeface="Cambria Math" panose="02040503050406030204" pitchFamily="18" charset="0"/>
                          </a:rPr>
                          <m:t>2</m:t>
                        </m:r>
                      </m:sup>
                    </m:sSup>
                  </m:oMath>
                </a14:m>
                <a:r>
                  <a:rPr lang="en-US" spc="300" dirty="0" smtClean="0">
                    <a:solidFill>
                      <a:schemeClr val="tx1">
                        <a:lumMod val="85000"/>
                        <a:lumOff val="15000"/>
                      </a:schemeClr>
                    </a:solidFill>
                    <a:latin typeface="Sitka Display" panose="02000505000000020004" pitchFamily="2" charset="0"/>
                  </a:rPr>
                  <a:t> scores for different methods and subset of features</a:t>
                </a:r>
                <a:endParaRPr lang="en-US" spc="300" dirty="0">
                  <a:solidFill>
                    <a:schemeClr val="tx1">
                      <a:lumMod val="85000"/>
                      <a:lumOff val="15000"/>
                    </a:schemeClr>
                  </a:solidFill>
                  <a:latin typeface="Sitka Display" panose="02000505000000020004" pitchFamily="2" charset="0"/>
                </a:endParaRPr>
              </a:p>
            </p:txBody>
          </p:sp>
        </mc:Choice>
        <mc:Fallback xmlns="">
          <p:sp>
            <p:nvSpPr>
              <p:cNvPr id="11" name="Text Placeholder 9">
                <a:extLst>
                  <a:ext uri="{FF2B5EF4-FFF2-40B4-BE49-F238E27FC236}">
                    <a16:creationId xmlns:a16="http://schemas.microsoft.com/office/drawing/2014/main" id="{FB2DFED1-D58A-4B73-9945-B3E86779455A}"/>
                  </a:ext>
                </a:extLst>
              </p:cNvPr>
              <p:cNvSpPr txBox="1">
                <a:spLocks noRot="1" noChangeAspect="1" noMove="1" noResize="1" noEditPoints="1" noAdjustHandles="1" noChangeArrowheads="1" noChangeShapeType="1" noTextEdit="1"/>
              </p:cNvSpPr>
              <p:nvPr/>
            </p:nvSpPr>
            <p:spPr>
              <a:xfrm>
                <a:off x="2102225" y="845614"/>
                <a:ext cx="3612775" cy="565743"/>
              </a:xfrm>
              <a:prstGeom prst="rect">
                <a:avLst/>
              </a:prstGeom>
              <a:blipFill>
                <a:blip r:embed="rId3"/>
                <a:stretch>
                  <a:fillRect r="-843" b="-1075"/>
                </a:stretch>
              </a:blipFill>
            </p:spPr>
            <p:txBody>
              <a:bodyPr/>
              <a:lstStyle/>
              <a:p>
                <a:r>
                  <a:rPr lang="ru-RU">
                    <a:noFill/>
                  </a:rPr>
                  <a:t> </a:t>
                </a:r>
              </a:p>
            </p:txBody>
          </p:sp>
        </mc:Fallback>
      </mc:AlternateContent>
    </p:spTree>
    <p:extLst>
      <p:ext uri="{BB962C8B-B14F-4D97-AF65-F5344CB8AC3E}">
        <p14:creationId xmlns:p14="http://schemas.microsoft.com/office/powerpoint/2010/main" val="7927597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7382435" y="0"/>
            <a:ext cx="4809565" cy="6858000"/>
          </a:xfrm>
          <a:prstGeom prst="rect">
            <a:avLst/>
          </a:prstGeom>
          <a:gradFill flip="none" rotWithShape="1">
            <a:gsLst>
              <a:gs pos="100000">
                <a:srgbClr val="313545"/>
              </a:gs>
              <a:gs pos="79000">
                <a:srgbClr val="313443"/>
              </a:gs>
              <a:gs pos="99000">
                <a:schemeClr val="accent3">
                  <a:lumMod val="70000"/>
                </a:schemeClr>
              </a:gs>
            </a:gsLst>
            <a:path path="rect">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en-US" sz="2400" dirty="0" smtClean="0">
                <a:latin typeface="Sitka Heading" panose="02000505000000020004" pitchFamily="2" charset="0"/>
              </a:rPr>
              <a:t>Feature Importance</a:t>
            </a:r>
            <a:endParaRPr lang="en-US" sz="2400" dirty="0">
              <a:latin typeface="Sitka Heading" panose="02000505000000020004" pitchFamily="2" charset="0"/>
            </a:endParaRP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a:xfrm>
            <a:off x="7792279" y="1625512"/>
            <a:ext cx="4086000" cy="4636392"/>
          </a:xfrm>
        </p:spPr>
        <p:txBody>
          <a:bodyPr wrap="square">
            <a:normAutofit/>
          </a:bodyPr>
          <a:lstStyle/>
          <a:p>
            <a:r>
              <a:rPr lang="en-US" dirty="0" smtClean="0"/>
              <a:t>To </a:t>
            </a:r>
            <a:r>
              <a:rPr lang="en-US" dirty="0"/>
              <a:t>be sure that feature importance we observe is not just a property of a certain run of the model, </a:t>
            </a:r>
            <a:r>
              <a:rPr lang="en-US" dirty="0" smtClean="0"/>
              <a:t>5-fold cross-validation has been used.</a:t>
            </a:r>
          </a:p>
          <a:p>
            <a:r>
              <a:rPr lang="en-US" dirty="0" smtClean="0"/>
              <a:t>Boxplot color:</a:t>
            </a:r>
            <a:endParaRPr lang="en-US" dirty="0"/>
          </a:p>
          <a:p>
            <a:pPr lvl="1"/>
            <a:r>
              <a:rPr lang="en-US" dirty="0" smtClean="0"/>
              <a:t>Red - the </a:t>
            </a:r>
            <a:r>
              <a:rPr lang="en-US" dirty="0"/>
              <a:t>feature is positively correlated with the outcome, </a:t>
            </a:r>
            <a:endParaRPr lang="en-US" dirty="0" smtClean="0"/>
          </a:p>
          <a:p>
            <a:pPr lvl="1"/>
            <a:r>
              <a:rPr lang="en-US" dirty="0" smtClean="0"/>
              <a:t>blue </a:t>
            </a:r>
            <a:r>
              <a:rPr lang="en-US" dirty="0"/>
              <a:t>- negative, </a:t>
            </a:r>
            <a:endParaRPr lang="en-US" dirty="0" smtClean="0"/>
          </a:p>
          <a:p>
            <a:pPr lvl="1"/>
            <a:r>
              <a:rPr lang="en-US" dirty="0" smtClean="0"/>
              <a:t>and </a:t>
            </a:r>
            <a:r>
              <a:rPr lang="en-US" dirty="0"/>
              <a:t>green - </a:t>
            </a:r>
            <a:r>
              <a:rPr lang="en-US" dirty="0" smtClean="0"/>
              <a:t>categorical </a:t>
            </a:r>
            <a:r>
              <a:rPr lang="en-US" dirty="0"/>
              <a:t>feature. </a:t>
            </a:r>
          </a:p>
          <a:p>
            <a:r>
              <a:rPr lang="en-US" dirty="0" smtClean="0"/>
              <a:t>The </a:t>
            </a:r>
            <a:r>
              <a:rPr lang="en-US" dirty="0"/>
              <a:t>spread of importance is fairly small, so we can assume that the results are stable. </a:t>
            </a:r>
          </a:p>
        </p:txBody>
      </p:sp>
      <p:sp>
        <p:nvSpPr>
          <p:cNvPr id="4" name="Text Placeholder 3">
            <a:extLst>
              <a:ext uri="{FF2B5EF4-FFF2-40B4-BE49-F238E27FC236}">
                <a16:creationId xmlns:a16="http://schemas.microsoft.com/office/drawing/2014/main" id="{46E2CC9E-302A-4500-B0E3-4BE84867E197}"/>
              </a:ext>
            </a:extLst>
          </p:cNvPr>
          <p:cNvSpPr>
            <a:spLocks noGrp="1"/>
          </p:cNvSpPr>
          <p:nvPr>
            <p:ph type="body" idx="13"/>
          </p:nvPr>
        </p:nvSpPr>
        <p:spPr/>
        <p:txBody>
          <a:bodyPr/>
          <a:lstStyle/>
          <a:p>
            <a:r>
              <a:rPr lang="en-US" sz="1600" dirty="0" smtClean="0">
                <a:latin typeface="Sitka Heading" panose="02000505000000020004" pitchFamily="2" charset="0"/>
              </a:rPr>
              <a:t>based on </a:t>
            </a:r>
            <a:r>
              <a:rPr lang="en-US" sz="1600" dirty="0" err="1" smtClean="0">
                <a:latin typeface="Sitka Heading" panose="02000505000000020004" pitchFamily="2" charset="0"/>
              </a:rPr>
              <a:t>LightGBM</a:t>
            </a:r>
            <a:endParaRPr lang="en-US" sz="1600" dirty="0">
              <a:latin typeface="Sitka Heading" panose="02000505000000020004" pitchFamily="2" charset="0"/>
            </a:endParaRPr>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7</a:t>
            </a:fld>
            <a:endParaRPr lang="en-US" dirty="0"/>
          </a:p>
        </p:txBody>
      </p:sp>
      <p:sp>
        <p:nvSpPr>
          <p:cNvPr id="11" name="Text Placeholder 9">
            <a:extLst>
              <a:ext uri="{FF2B5EF4-FFF2-40B4-BE49-F238E27FC236}">
                <a16:creationId xmlns:a16="http://schemas.microsoft.com/office/drawing/2014/main" id="{FB2DFED1-D58A-4B73-9945-B3E86779455A}"/>
              </a:ext>
            </a:extLst>
          </p:cNvPr>
          <p:cNvSpPr txBox="1">
            <a:spLocks/>
          </p:cNvSpPr>
          <p:nvPr/>
        </p:nvSpPr>
        <p:spPr>
          <a:xfrm>
            <a:off x="2097743" y="845614"/>
            <a:ext cx="3612775" cy="565743"/>
          </a:xfrm>
          <a:prstGeom prst="rect">
            <a:avLst/>
          </a:prstGeom>
        </p:spPr>
        <p:txBody>
          <a:bodyPr vert="horz" lIns="0" tIns="45720" rIns="0" bIns="45720" rtlCol="0" anchor="ctr">
            <a:normAutofit/>
          </a:bodyPr>
          <a:lstStyle>
            <a:lvl1pPr marL="0" indent="0" algn="l" defTabSz="914400" rtl="0" eaLnBrk="1" latinLnBrk="0" hangingPunct="1">
              <a:lnSpc>
                <a:spcPct val="150000"/>
              </a:lnSpc>
              <a:spcBef>
                <a:spcPts val="1000"/>
              </a:spcBef>
              <a:buFont typeface="Arial" panose="020B0604020202020204" pitchFamily="34" charset="0"/>
              <a:buNone/>
              <a:defRPr sz="2000" kern="1200" spc="600">
                <a:solidFill>
                  <a:schemeClr val="bg1"/>
                </a:solidFill>
                <a:latin typeface="+mn-lt"/>
                <a:ea typeface="+mn-ea"/>
                <a:cs typeface="+mn-cs"/>
              </a:defRPr>
            </a:lvl1pPr>
            <a:lvl2pPr marL="457200" indent="0" algn="l" defTabSz="914400" rtl="0" eaLnBrk="1" latinLnBrk="0" hangingPunct="1">
              <a:lnSpc>
                <a:spcPct val="15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5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r>
              <a:rPr lang="en-US" sz="1100" spc="300" dirty="0" smtClean="0">
                <a:solidFill>
                  <a:schemeClr val="tx1">
                    <a:lumMod val="85000"/>
                    <a:lumOff val="15000"/>
                  </a:schemeClr>
                </a:solidFill>
                <a:latin typeface="Sitka Display" panose="02000505000000020004" pitchFamily="2" charset="0"/>
              </a:rPr>
              <a:t>Top 50 variables</a:t>
            </a:r>
            <a:endParaRPr lang="en-US" sz="1100" spc="300" dirty="0">
              <a:solidFill>
                <a:schemeClr val="tx1">
                  <a:lumMod val="85000"/>
                  <a:lumOff val="15000"/>
                </a:schemeClr>
              </a:solidFill>
              <a:latin typeface="Sitka Display" panose="02000505000000020004" pitchFamily="2" charset="0"/>
            </a:endParaRPr>
          </a:p>
        </p:txBody>
      </p:sp>
      <p:pic>
        <p:nvPicPr>
          <p:cNvPr id="10" name="Content Placeholder 9"/>
          <p:cNvPicPr>
            <a:picLocks noGrp="1" noChangeAspect="1"/>
          </p:cNvPicPr>
          <p:nvPr>
            <p:ph sz="quarter" idx="14"/>
          </p:nvPr>
        </p:nvPicPr>
        <p:blipFill rotWithShape="1">
          <a:blip r:embed="rId2">
            <a:extLst>
              <a:ext uri="{28A0092B-C50C-407E-A947-70E740481C1C}">
                <a14:useLocalDpi xmlns:a14="http://schemas.microsoft.com/office/drawing/2010/main" val="0"/>
              </a:ext>
            </a:extLst>
          </a:blip>
          <a:srcRect t="2012"/>
          <a:stretch/>
        </p:blipFill>
        <p:spPr>
          <a:xfrm>
            <a:off x="-3934" y="1425387"/>
            <a:ext cx="7415213" cy="5042915"/>
          </a:xfrm>
        </p:spPr>
      </p:pic>
    </p:spTree>
    <p:extLst>
      <p:ext uri="{BB962C8B-B14F-4D97-AF65-F5344CB8AC3E}">
        <p14:creationId xmlns:p14="http://schemas.microsoft.com/office/powerpoint/2010/main" val="251610935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Placeholder 4"/>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4373" r="14373"/>
          <a:stretch>
            <a:fillRect/>
          </a:stretch>
        </p:blipFill>
        <p:spPr/>
      </p:pic>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a:xfrm>
            <a:off x="6096000" y="1981200"/>
            <a:ext cx="5251450" cy="4316506"/>
          </a:xfrm>
        </p:spPr>
        <p:txBody>
          <a:bodyPr>
            <a:normAutofit fontScale="92500" lnSpcReduction="10000"/>
          </a:bodyPr>
          <a:lstStyle/>
          <a:p>
            <a:pPr algn="just"/>
            <a:r>
              <a:rPr lang="en-US" spc="0" dirty="0">
                <a:solidFill>
                  <a:schemeClr val="tx1"/>
                </a:solidFill>
                <a:latin typeface="Sitka Display" panose="02000505000000020004" pitchFamily="2" charset="0"/>
              </a:rPr>
              <a:t>Let’s imagine you are a homeowner trying to minimize your utility cost. Everyone knows that, for example, if you insulate your home well, your energy consumption will go down. But by how much? </a:t>
            </a:r>
            <a:r>
              <a:rPr lang="en-US" b="1" spc="0" dirty="0">
                <a:solidFill>
                  <a:schemeClr val="tx1"/>
                </a:solidFill>
                <a:latin typeface="Sitka Display" panose="02000505000000020004" pitchFamily="2" charset="0"/>
              </a:rPr>
              <a:t>How much will I save </a:t>
            </a:r>
            <a:r>
              <a:rPr lang="en-US" spc="0" dirty="0">
                <a:solidFill>
                  <a:schemeClr val="tx1"/>
                </a:solidFill>
                <a:latin typeface="Sitka Display" panose="02000505000000020004" pitchFamily="2" charset="0"/>
              </a:rPr>
              <a:t>per year? </a:t>
            </a:r>
            <a:r>
              <a:rPr lang="en-US" b="1" spc="0" dirty="0">
                <a:solidFill>
                  <a:schemeClr val="tx1"/>
                </a:solidFill>
                <a:latin typeface="Sitka Display" panose="02000505000000020004" pitchFamily="2" charset="0"/>
              </a:rPr>
              <a:t>Is it worth the investment?</a:t>
            </a:r>
            <a:r>
              <a:rPr lang="en-US" spc="0" dirty="0">
                <a:solidFill>
                  <a:schemeClr val="tx1"/>
                </a:solidFill>
                <a:latin typeface="Sitka Display" panose="02000505000000020004" pitchFamily="2" charset="0"/>
              </a:rPr>
              <a:t> What will allow to save more: installing new windows or changing heating equipment</a:t>
            </a:r>
            <a:r>
              <a:rPr lang="en-US" spc="0" dirty="0" smtClean="0">
                <a:solidFill>
                  <a:schemeClr val="tx1"/>
                </a:solidFill>
                <a:latin typeface="Sitka Display" panose="02000505000000020004" pitchFamily="2" charset="0"/>
              </a:rPr>
              <a:t>?</a:t>
            </a:r>
          </a:p>
          <a:p>
            <a:pPr algn="just"/>
            <a:endParaRPr lang="en-US" spc="0" dirty="0">
              <a:solidFill>
                <a:schemeClr val="tx1"/>
              </a:solidFill>
              <a:latin typeface="Sitka Display" panose="02000505000000020004" pitchFamily="2" charset="0"/>
            </a:endParaRPr>
          </a:p>
          <a:p>
            <a:pPr algn="just"/>
            <a:r>
              <a:rPr lang="en-US" spc="0" dirty="0">
                <a:solidFill>
                  <a:schemeClr val="tx1"/>
                </a:solidFill>
                <a:latin typeface="Sitka Display" panose="02000505000000020004" pitchFamily="2" charset="0"/>
              </a:rPr>
              <a:t>The developed model allows us to estimate how much more/less will a household consume under new parameters. </a:t>
            </a:r>
          </a:p>
          <a:p>
            <a:endParaRPr lang="en-US" dirty="0"/>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8</a:t>
            </a:fld>
            <a:endParaRPr lang="en-US" dirty="0"/>
          </a:p>
        </p:txBody>
      </p:sp>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6096000" y="68932"/>
            <a:ext cx="5251450" cy="1661297"/>
          </a:xfrm>
        </p:spPr>
        <p:txBody>
          <a:bodyPr>
            <a:normAutofit fontScale="90000"/>
          </a:bodyPr>
          <a:lstStyle/>
          <a:p>
            <a:pPr algn="r"/>
            <a:r>
              <a:rPr lang="en-US" dirty="0" smtClean="0">
                <a:latin typeface="Sitka Heading" panose="02000505000000020004" pitchFamily="2" charset="0"/>
              </a:rPr>
              <a:t>Business application</a:t>
            </a:r>
            <a:endParaRPr lang="en-US" dirty="0">
              <a:latin typeface="Sitka Heading" panose="02000505000000020004" pitchFamily="2" charset="0"/>
            </a:endParaRPr>
          </a:p>
        </p:txBody>
      </p:sp>
      <p:sp>
        <p:nvSpPr>
          <p:cNvPr id="14" name="Rectangle 13">
            <a:extLst>
              <a:ext uri="{FF2B5EF4-FFF2-40B4-BE49-F238E27FC236}">
                <a16:creationId xmlns:a16="http://schemas.microsoft.com/office/drawing/2014/main" id="{D687D26E-D67A-4318-AAB1-DCEAA89EEB21}"/>
              </a:ext>
              <a:ext uri="{C183D7F6-B498-43B3-948B-1728B52AA6E4}">
                <adec:decorative xmlns:adec="http://schemas.microsoft.com/office/drawing/2017/decorative" xmlns="" val="1"/>
              </a:ext>
            </a:extLst>
          </p:cNvPr>
          <p:cNvSpPr/>
          <p:nvPr/>
        </p:nvSpPr>
        <p:spPr>
          <a:xfrm>
            <a:off x="0" y="0"/>
            <a:ext cx="6096000"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50000"/>
                </a:srgbClr>
              </a:gs>
              <a:gs pos="100000">
                <a:srgbClr val="E99757">
                  <a:alpha val="3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7850317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45991" r="2810"/>
          <a:stretch/>
        </p:blipFill>
        <p:spPr>
          <a:xfrm flipH="1">
            <a:off x="0" y="-1"/>
            <a:ext cx="4182431" cy="5446060"/>
          </a:xfrm>
          <a:prstGeom prst="rect">
            <a:avLst/>
          </a:prstGeom>
        </p:spPr>
      </p:pic>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a:xfrm>
            <a:off x="5508702" y="365125"/>
            <a:ext cx="6683298" cy="573989"/>
          </a:xfrm>
        </p:spPr>
        <p:txBody>
          <a:bodyPr>
            <a:normAutofit fontScale="90000"/>
          </a:bodyPr>
          <a:lstStyle/>
          <a:p>
            <a:r>
              <a:rPr lang="en-US" dirty="0" smtClean="0">
                <a:latin typeface="Sitka Heading" panose="02000505000000020004" pitchFamily="2" charset="0"/>
              </a:rPr>
              <a:t>To estimate savings:</a:t>
            </a:r>
            <a:endParaRPr lang="en-US" dirty="0">
              <a:latin typeface="Sitka Heading" panose="02000505000000020004" pitchFamily="2" charset="0"/>
            </a:endParaRP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a:xfrm>
            <a:off x="4651513" y="1625512"/>
            <a:ext cx="7159487" cy="4636392"/>
          </a:xfrm>
        </p:spPr>
        <p:txBody>
          <a:bodyPr>
            <a:normAutofit fontScale="92500" lnSpcReduction="10000"/>
          </a:bodyPr>
          <a:lstStyle/>
          <a:p>
            <a:pPr marL="0" indent="0">
              <a:buNone/>
            </a:pPr>
            <a:r>
              <a:rPr lang="en-US" dirty="0" smtClean="0">
                <a:latin typeface="Sitka Display" panose="02000505000000020004" pitchFamily="2" charset="0"/>
              </a:rPr>
              <a:t>House </a:t>
            </a:r>
            <a:r>
              <a:rPr lang="en-US" dirty="0">
                <a:latin typeface="Sitka Display" panose="02000505000000020004" pitchFamily="2" charset="0"/>
              </a:rPr>
              <a:t>now is poorly insulated. If the owner will insulate the house, his estimated saving will be as follows</a:t>
            </a:r>
            <a:r>
              <a:rPr lang="en-US" dirty="0" smtClean="0">
                <a:latin typeface="Sitka Display" panose="02000505000000020004" pitchFamily="2" charset="0"/>
              </a:rPr>
              <a:t>:</a:t>
            </a:r>
            <a:endParaRPr lang="en-US" b="1" dirty="0">
              <a:latin typeface="Sitka Display" panose="02000505000000020004" pitchFamily="2" charset="0"/>
            </a:endParaRPr>
          </a:p>
          <a:p>
            <a:pPr marL="0" indent="0">
              <a:lnSpc>
                <a:spcPct val="120000"/>
              </a:lnSpc>
              <a:spcBef>
                <a:spcPts val="0"/>
              </a:spcBef>
              <a:buNone/>
            </a:pPr>
            <a:r>
              <a:rPr lang="en-US" sz="1500" dirty="0">
                <a:latin typeface="Courier New" panose="02070309020205020404" pitchFamily="49" charset="0"/>
                <a:cs typeface="Courier New" panose="02070309020205020404" pitchFamily="49" charset="0"/>
              </a:rPr>
              <a:t>Original consumption: 127095.96 BTU</a:t>
            </a:r>
            <a:endParaRPr lang="en-US" sz="1500" b="1"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en-US" sz="1500" dirty="0">
                <a:latin typeface="Courier New" panose="02070309020205020404" pitchFamily="49" charset="0"/>
                <a:cs typeface="Courier New" panose="02070309020205020404" pitchFamily="49" charset="0"/>
              </a:rPr>
              <a:t>Modified consumption: 125607.74 BTU</a:t>
            </a:r>
            <a:endParaRPr lang="en-US" sz="1500" b="1"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en-US" sz="1500" dirty="0">
                <a:latin typeface="Courier New" panose="02070309020205020404" pitchFamily="49" charset="0"/>
                <a:cs typeface="Courier New" panose="02070309020205020404" pitchFamily="49" charset="0"/>
              </a:rPr>
              <a:t>Absolute savings:     1488.22 BTU</a:t>
            </a:r>
            <a:endParaRPr lang="en-US" sz="1500" b="1" dirty="0">
              <a:latin typeface="Courier New" panose="02070309020205020404" pitchFamily="49" charset="0"/>
              <a:cs typeface="Courier New" panose="02070309020205020404" pitchFamily="49" charset="0"/>
            </a:endParaRPr>
          </a:p>
          <a:p>
            <a:pPr marL="0" indent="0">
              <a:lnSpc>
                <a:spcPct val="120000"/>
              </a:lnSpc>
              <a:spcBef>
                <a:spcPts val="0"/>
              </a:spcBef>
              <a:buNone/>
            </a:pPr>
            <a:r>
              <a:rPr lang="en-US" sz="1500" dirty="0">
                <a:latin typeface="Courier New" panose="02070309020205020404" pitchFamily="49" charset="0"/>
                <a:cs typeface="Courier New" panose="02070309020205020404" pitchFamily="49" charset="0"/>
              </a:rPr>
              <a:t>Percentage savings:   </a:t>
            </a:r>
            <a:r>
              <a:rPr lang="en-US" sz="1500" b="1" dirty="0">
                <a:latin typeface="Courier New" panose="02070309020205020404" pitchFamily="49" charset="0"/>
                <a:cs typeface="Courier New" panose="02070309020205020404" pitchFamily="49" charset="0"/>
              </a:rPr>
              <a:t>1.17 %</a:t>
            </a:r>
          </a:p>
          <a:p>
            <a:pPr marL="0" indent="0">
              <a:buNone/>
            </a:pPr>
            <a:r>
              <a:rPr lang="en-US" dirty="0">
                <a:latin typeface="Sitka Display" panose="02000505000000020004" pitchFamily="2" charset="0"/>
              </a:rPr>
              <a:t>Changing windows to energy star qualified:</a:t>
            </a:r>
          </a:p>
          <a:p>
            <a:pPr marL="0" indent="0">
              <a:lnSpc>
                <a:spcPct val="120000"/>
              </a:lnSpc>
              <a:spcBef>
                <a:spcPts val="0"/>
              </a:spcBef>
              <a:buNone/>
            </a:pPr>
            <a:r>
              <a:rPr lang="en-US" sz="1500" dirty="0">
                <a:latin typeface="Courier New" panose="02070309020205020404" pitchFamily="49" charset="0"/>
                <a:cs typeface="Courier New" panose="02070309020205020404" pitchFamily="49" charset="0"/>
              </a:rPr>
              <a:t>Absolute savings:     1301.38 BTU</a:t>
            </a:r>
          </a:p>
          <a:p>
            <a:pPr marL="0" indent="0">
              <a:lnSpc>
                <a:spcPct val="120000"/>
              </a:lnSpc>
              <a:spcBef>
                <a:spcPts val="0"/>
              </a:spcBef>
              <a:buNone/>
            </a:pPr>
            <a:r>
              <a:rPr lang="en-US" sz="1500" dirty="0">
                <a:latin typeface="Courier New" panose="02070309020205020404" pitchFamily="49" charset="0"/>
                <a:cs typeface="Courier New" panose="02070309020205020404" pitchFamily="49" charset="0"/>
              </a:rPr>
              <a:t>Percentage savings:   </a:t>
            </a:r>
            <a:r>
              <a:rPr lang="en-US" sz="1500" b="1" dirty="0">
                <a:latin typeface="Courier New" panose="02070309020205020404" pitchFamily="49" charset="0"/>
                <a:cs typeface="Courier New" panose="02070309020205020404" pitchFamily="49" charset="0"/>
              </a:rPr>
              <a:t>1.02 %</a:t>
            </a:r>
          </a:p>
          <a:p>
            <a:pPr marL="0" indent="0">
              <a:buNone/>
            </a:pPr>
            <a:r>
              <a:rPr lang="en-US" dirty="0">
                <a:latin typeface="Sitka Display" panose="02000505000000020004" pitchFamily="2" charset="0"/>
              </a:rPr>
              <a:t>Changing main space heating equipment to newer one (same type):</a:t>
            </a:r>
          </a:p>
          <a:p>
            <a:pPr marL="0" indent="0">
              <a:lnSpc>
                <a:spcPct val="120000"/>
              </a:lnSpc>
              <a:spcBef>
                <a:spcPts val="0"/>
              </a:spcBef>
              <a:buNone/>
            </a:pPr>
            <a:r>
              <a:rPr lang="en-US" sz="1500" dirty="0">
                <a:latin typeface="Courier New" panose="02070309020205020404" pitchFamily="49" charset="0"/>
                <a:cs typeface="Courier New" panose="02070309020205020404" pitchFamily="49" charset="0"/>
              </a:rPr>
              <a:t>Absolute savings:     1926.4 BTU</a:t>
            </a:r>
          </a:p>
          <a:p>
            <a:pPr marL="0" indent="0">
              <a:lnSpc>
                <a:spcPct val="120000"/>
              </a:lnSpc>
              <a:spcBef>
                <a:spcPts val="0"/>
              </a:spcBef>
              <a:buNone/>
            </a:pPr>
            <a:r>
              <a:rPr lang="en-US" sz="1500" dirty="0">
                <a:latin typeface="Courier New" panose="02070309020205020404" pitchFamily="49" charset="0"/>
                <a:cs typeface="Courier New" panose="02070309020205020404" pitchFamily="49" charset="0"/>
              </a:rPr>
              <a:t>Percentage savings:   </a:t>
            </a:r>
            <a:r>
              <a:rPr lang="en-US" sz="1500" b="1" dirty="0">
                <a:latin typeface="Courier New" panose="02070309020205020404" pitchFamily="49" charset="0"/>
                <a:cs typeface="Courier New" panose="02070309020205020404" pitchFamily="49" charset="0"/>
              </a:rPr>
              <a:t>1.52 %</a:t>
            </a:r>
          </a:p>
          <a:p>
            <a:pPr marL="0" indent="0">
              <a:buNone/>
            </a:pPr>
            <a:r>
              <a:rPr lang="en-US" dirty="0">
                <a:latin typeface="Sitka Display" panose="02000505000000020004" pitchFamily="2" charset="0"/>
              </a:rPr>
              <a:t>Changing main space heating equipment from central furnace to heat </a:t>
            </a:r>
            <a:r>
              <a:rPr lang="en-US" dirty="0" smtClean="0">
                <a:latin typeface="Sitka Display" panose="02000505000000020004" pitchFamily="2" charset="0"/>
              </a:rPr>
              <a:t>:</a:t>
            </a:r>
            <a:endParaRPr lang="en-US" dirty="0">
              <a:latin typeface="Sitka Display" panose="02000505000000020004" pitchFamily="2" charset="0"/>
            </a:endParaRPr>
          </a:p>
          <a:p>
            <a:pPr marL="0" indent="0">
              <a:lnSpc>
                <a:spcPct val="120000"/>
              </a:lnSpc>
              <a:spcBef>
                <a:spcPts val="0"/>
              </a:spcBef>
              <a:buNone/>
            </a:pPr>
            <a:r>
              <a:rPr lang="en-US" sz="1500" dirty="0">
                <a:latin typeface="Courier New" panose="02070309020205020404" pitchFamily="49" charset="0"/>
                <a:cs typeface="Courier New" panose="02070309020205020404" pitchFamily="49" charset="0"/>
              </a:rPr>
              <a:t>Absolute savings:     8179.43 BTU</a:t>
            </a:r>
          </a:p>
          <a:p>
            <a:pPr marL="0" indent="0">
              <a:lnSpc>
                <a:spcPct val="120000"/>
              </a:lnSpc>
              <a:spcBef>
                <a:spcPts val="0"/>
              </a:spcBef>
              <a:buNone/>
            </a:pPr>
            <a:r>
              <a:rPr lang="en-US" sz="1500" dirty="0">
                <a:latin typeface="Courier New" panose="02070309020205020404" pitchFamily="49" charset="0"/>
                <a:cs typeface="Courier New" panose="02070309020205020404" pitchFamily="49" charset="0"/>
              </a:rPr>
              <a:t>Percentage savings:   </a:t>
            </a:r>
            <a:r>
              <a:rPr lang="en-US" sz="1500" b="1" dirty="0">
                <a:latin typeface="Courier New" panose="02070309020205020404" pitchFamily="49" charset="0"/>
                <a:cs typeface="Courier New" panose="02070309020205020404" pitchFamily="49" charset="0"/>
              </a:rPr>
              <a:t>6.44 %</a:t>
            </a:r>
          </a:p>
          <a:p>
            <a:pPr marL="0" indent="0" algn="just" fontAlgn="base">
              <a:buNone/>
            </a:pPr>
            <a:endParaRPr lang="en-US" dirty="0">
              <a:latin typeface="Sitka Display" panose="02000505000000020004" pitchFamily="2" charset="0"/>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a:xfrm>
            <a:off x="4733365" y="1003687"/>
            <a:ext cx="7458635" cy="730984"/>
          </a:xfrm>
        </p:spPr>
        <p:txBody>
          <a:bodyPr>
            <a:normAutofit fontScale="77500" lnSpcReduction="20000"/>
          </a:bodyPr>
          <a:lstStyle/>
          <a:p>
            <a:r>
              <a:rPr lang="en-US" i="1" spc="0" dirty="0" smtClean="0">
                <a:latin typeface="Sitka Display" panose="02000505000000020004" pitchFamily="2" charset="0"/>
              </a:rPr>
              <a:t>1. One-story </a:t>
            </a:r>
            <a:r>
              <a:rPr lang="en-US" i="1" spc="0" dirty="0">
                <a:latin typeface="Sitka Display" panose="02000505000000020004" pitchFamily="2" charset="0"/>
              </a:rPr>
              <a:t>single-family detached house, 2553 </a:t>
            </a:r>
            <a:r>
              <a:rPr lang="en-US" i="1" spc="0" dirty="0" smtClean="0">
                <a:latin typeface="Sitka Display" panose="02000505000000020004" pitchFamily="2" charset="0"/>
              </a:rPr>
              <a:t>sq. ft., </a:t>
            </a:r>
            <a:r>
              <a:rPr lang="en-US" i="1" spc="0" dirty="0">
                <a:latin typeface="Sitka Display" panose="02000505000000020004" pitchFamily="2" charset="0"/>
              </a:rPr>
              <a:t>located in an urban area in Cold/Very Cold climate zone</a:t>
            </a:r>
            <a:endParaRPr lang="en-US" spc="0" dirty="0">
              <a:latin typeface="Sitka Display" panose="02000505000000020004" pitchFamily="2" charset="0"/>
            </a:endParaRPr>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9</a:t>
            </a:fld>
            <a:endParaRPr lang="en-US" dirty="0"/>
          </a:p>
        </p:txBody>
      </p:sp>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xmlns="" val="1"/>
              </a:ext>
            </a:extLst>
          </p:cNvPr>
          <p:cNvSpPr/>
          <p:nvPr/>
        </p:nvSpPr>
        <p:spPr>
          <a:xfrm>
            <a:off x="0" y="-1"/>
            <a:ext cx="4303644" cy="6846932"/>
          </a:xfrm>
          <a:prstGeom prst="rect">
            <a:avLst/>
          </a:prstGeom>
          <a:gradFill flip="none" rotWithShape="1">
            <a:gsLst>
              <a:gs pos="0">
                <a:srgbClr val="01023B">
                  <a:alpha val="6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0733587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5661986_Tech presentation_RVA_v4" id="{72761486-35C0-4EF3-924E-44BF93C5F925}" vid="{AA80AB01-476F-48C3-B3B7-DC4890A60EF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9B3E157-1CAC-4231-A2EC-E93952D57E42}">
  <ds:schemaRefs>
    <ds:schemaRef ds:uri="http://schemas.microsoft.com/sharepoint/v3/contenttype/forms"/>
  </ds:schemaRefs>
</ds:datastoreItem>
</file>

<file path=customXml/itemProps2.xml><?xml version="1.0" encoding="utf-8"?>
<ds:datastoreItem xmlns:ds="http://schemas.openxmlformats.org/officeDocument/2006/customXml" ds:itemID="{80B16AC2-D7DD-48B6-919A-4ADE887D75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2E71848-B78E-4D58-BFA5-D2D5918911C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
  <TotalTime>0</TotalTime>
  <Words>889</Words>
  <Application>Microsoft Office PowerPoint</Application>
  <PresentationFormat>Widescreen</PresentationFormat>
  <Paragraphs>153</Paragraphs>
  <Slides>13</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13</vt:i4>
      </vt:variant>
    </vt:vector>
  </HeadingPairs>
  <TitlesOfParts>
    <vt:vector size="25" baseType="lpstr">
      <vt:lpstr>Arial</vt:lpstr>
      <vt:lpstr>Bebas</vt:lpstr>
      <vt:lpstr>Calibri</vt:lpstr>
      <vt:lpstr>Calibri Light</vt:lpstr>
      <vt:lpstr>Cambria Math</vt:lpstr>
      <vt:lpstr>Courier New</vt:lpstr>
      <vt:lpstr>Gill Sans</vt:lpstr>
      <vt:lpstr>Gill Sans Light</vt:lpstr>
      <vt:lpstr>Sitka Display</vt:lpstr>
      <vt:lpstr>Sitka Heading</vt:lpstr>
      <vt:lpstr>Wingdings</vt:lpstr>
      <vt:lpstr>Office Theme</vt:lpstr>
      <vt:lpstr>Predicting residential energy consumption based on attributes of the house</vt:lpstr>
      <vt:lpstr>Potential clients:</vt:lpstr>
      <vt:lpstr>Data</vt:lpstr>
      <vt:lpstr>smart thermostats</vt:lpstr>
      <vt:lpstr>Owner occupied or rented</vt:lpstr>
      <vt:lpstr>Modeling</vt:lpstr>
      <vt:lpstr>Feature Importance</vt:lpstr>
      <vt:lpstr>Business application</vt:lpstr>
      <vt:lpstr>To estimate savings:</vt:lpstr>
      <vt:lpstr>To estimate savings:</vt:lpstr>
      <vt:lpstr>To contractors:</vt:lpstr>
      <vt:lpstr>to real estate brokers: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2019-12-19T23:40:03Z</dcterms:created>
  <dcterms:modified xsi:type="dcterms:W3CDTF">2019-12-21T03:53:02Z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